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1"/>
  </p:notesMasterIdLst>
  <p:handoutMasterIdLst>
    <p:handoutMasterId r:id="rId22"/>
  </p:handoutMasterIdLst>
  <p:sldIdLst>
    <p:sldId id="444" r:id="rId4"/>
    <p:sldId id="445" r:id="rId5"/>
    <p:sldId id="446" r:id="rId6"/>
    <p:sldId id="458" r:id="rId7"/>
    <p:sldId id="459" r:id="rId8"/>
    <p:sldId id="454" r:id="rId9"/>
    <p:sldId id="460" r:id="rId10"/>
    <p:sldId id="456" r:id="rId11"/>
    <p:sldId id="457" r:id="rId12"/>
    <p:sldId id="453" r:id="rId13"/>
    <p:sldId id="451" r:id="rId14"/>
    <p:sldId id="447" r:id="rId15"/>
    <p:sldId id="462" r:id="rId16"/>
    <p:sldId id="461" r:id="rId17"/>
    <p:sldId id="440" r:id="rId18"/>
    <p:sldId id="450" r:id="rId19"/>
    <p:sldId id="448" r:id="rId20"/>
  </p:sldIdLst>
  <p:sldSz cx="12192000" cy="6858000"/>
  <p:notesSz cx="6797675" cy="9926638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i Turk" initials="FT" lastIdx="1" clrIdx="0">
    <p:extLst>
      <p:ext uri="{19B8F6BF-5375-455C-9EA6-DF929625EA0E}">
        <p15:presenceInfo xmlns:p15="http://schemas.microsoft.com/office/powerpoint/2012/main" userId="S::franci.turk@slopak.si::10fc4cf5-7161-4626-8a66-47520530bea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D9E289"/>
    <a:srgbClr val="F2F2F2"/>
    <a:srgbClr val="9AC45B"/>
    <a:srgbClr val="7DA62D"/>
    <a:srgbClr val="FF9933"/>
    <a:srgbClr val="D1DB6F"/>
    <a:srgbClr val="A8D058"/>
    <a:srgbClr val="B3D66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Srednji slo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rednji slog 2 – poudare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Srednji slog 4 – poudarek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Srednji slog 2 – poudare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77" autoAdjust="0"/>
    <p:restoredTop sz="94574" autoAdjust="0"/>
  </p:normalViewPr>
  <p:slideViewPr>
    <p:cSldViewPr snapToGrid="0">
      <p:cViewPr varScale="1">
        <p:scale>
          <a:sx n="63" d="100"/>
          <a:sy n="63" d="100"/>
        </p:scale>
        <p:origin x="100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235723E-ED4E-4EE0-AD93-B1994A350575}" type="datetime1">
              <a:rPr lang="sl-SI" smtClean="0"/>
              <a:t>13. 11. 2025</a:t>
            </a:fld>
            <a:endParaRPr lang="sl-SI" dirty="0"/>
          </a:p>
        </p:txBody>
      </p:sp>
      <p:sp>
        <p:nvSpPr>
          <p:cNvPr id="4" name="Označba mesta za nogo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EDA8DB1-D97D-4147-91C4-CDE2D439A79B}" type="datetime1">
              <a:rPr lang="sl-SI" noProof="0" smtClean="0"/>
              <a:t>13. 11. 2025</a:t>
            </a:fld>
            <a:endParaRPr lang="sl-SI" noProof="0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značba mesta za sliko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Tukaj vstavite ali povlecite in spustite sliko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700" b="1" spc="-300" dirty="0"/>
            </a:lvl1pPr>
          </a:lstStyle>
          <a:p>
            <a:pPr lvl="0" algn="r" rtl="0"/>
            <a:r>
              <a:rPr lang="sl-SI" noProof="0" dirty="0"/>
              <a:t>Kliknite, da uredite naslov predstavitve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accent2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pic>
        <p:nvPicPr>
          <p:cNvPr id="9" name="Slika 8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7A514DCA-9BEE-4DDB-8B40-6644958A5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4670" y="4072348"/>
            <a:ext cx="1403248" cy="56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Kliknite, da uredite naslov strani</a:t>
            </a: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6" name="Označba mesta za besedilo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nogo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5" name="Označba mesta za številko diapozitiva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pic>
        <p:nvPicPr>
          <p:cNvPr id="8" name="Slika 7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CC44F2B0-C02B-4EA6-8A78-322AD1A179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9015" y="6337049"/>
            <a:ext cx="115292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Kliknite, da uredite naslov strani</a:t>
            </a:r>
          </a:p>
        </p:txBody>
      </p:sp>
      <p:sp>
        <p:nvSpPr>
          <p:cNvPr id="9" name="Podnaslov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1" name="Označba mesta za besedilo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nogo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za številko diapozitiva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pic>
        <p:nvPicPr>
          <p:cNvPr id="10" name="Slika 9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F308E8C4-9E57-478B-851B-AD12CF73A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9015" y="6337049"/>
            <a:ext cx="115292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Kliknite, da uredite naslov strani</a:t>
            </a:r>
          </a:p>
        </p:txBody>
      </p:sp>
      <p:sp>
        <p:nvSpPr>
          <p:cNvPr id="10" name="Podnaslov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besedil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3" name="Označba mesta za besedilo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5" name="Označba mesta za besedilo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7" name="Označba mesta za besedilo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nogo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za številko diapozitiva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pic>
        <p:nvPicPr>
          <p:cNvPr id="11" name="Slika 10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7296F41C-6E55-4A6A-A9DA-A1C7084D00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9015" y="6337049"/>
            <a:ext cx="115292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Kliknite, da uredite naslov strani</a:t>
            </a: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3" name="Označba mesta za nogo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za številko diapozitiva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pic>
        <p:nvPicPr>
          <p:cNvPr id="6" name="Slika 5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585E5CA7-4D13-484E-8D45-FC6CDC0FC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9015" y="6337049"/>
            <a:ext cx="115292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ogo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3" name="Označba mesta za številko diapozitiva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pic>
        <p:nvPicPr>
          <p:cNvPr id="5" name="Slika 4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DF4D15DA-C47A-4DAF-9E83-DC7F362BD8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9015" y="6337049"/>
            <a:ext cx="115292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azdelilnik diapozi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značba mesta za sliko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Tukaj vstavite ali povlecite in spustite </a:t>
            </a:r>
            <a:br>
              <a:rPr lang="sl-SI" noProof="0" dirty="0"/>
            </a:br>
            <a:r>
              <a:rPr lang="sl-SI" noProof="0" dirty="0"/>
              <a:t>vašo sliko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5900" b="1" spc="-300" dirty="0"/>
            </a:lvl1pPr>
          </a:lstStyle>
          <a:p>
            <a:pPr lvl="0" algn="r" rtl="0"/>
            <a:r>
              <a:rPr lang="sl-SI" noProof="0" dirty="0"/>
              <a:t>Kliknite, da uredite razdelilnik razdelka</a:t>
            </a: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accent2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-SI" noProof="0" dirty="0"/>
              <a:t>Kliknite, če želite urediti slog podnaslova matrice</a:t>
            </a:r>
          </a:p>
        </p:txBody>
      </p:sp>
      <p:sp>
        <p:nvSpPr>
          <p:cNvPr id="4" name="Označba mesta za nogo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5" name="Označba mesta za številko diapozitiva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pic>
        <p:nvPicPr>
          <p:cNvPr id="11" name="Slika 10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9D266E86-82C2-48E3-9096-C414E910BB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2786" y="5545162"/>
            <a:ext cx="1756506" cy="7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azdelilnik diapozi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značba mesta za sliko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Tukaj vstavite ali povlecite in spustite </a:t>
            </a:r>
            <a:br>
              <a:rPr lang="sl-SI" noProof="0" dirty="0"/>
            </a:br>
            <a:r>
              <a:rPr lang="sl-SI" noProof="0" dirty="0"/>
              <a:t>vašo sliko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5900" b="1" spc="-30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sl-SI" noProof="0" dirty="0"/>
              <a:t>Kliknite, da uredite razdelilnik razdelka</a:t>
            </a: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accent2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-SI" noProof="0" dirty="0"/>
              <a:t>Kliknite, če želite urediti slog podnaslova matrice</a:t>
            </a:r>
          </a:p>
        </p:txBody>
      </p:sp>
      <p:sp>
        <p:nvSpPr>
          <p:cNvPr id="4" name="Označba mesta za nogo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sl-SI" noProof="0" dirty="0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5" name="Označba mesta za številko diapozitiva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pic>
        <p:nvPicPr>
          <p:cNvPr id="11" name="Slika 10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E970EBFC-A88E-4DFF-BD4F-DF5778547F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5557844"/>
            <a:ext cx="1756506" cy="7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sedilo, slika, postavitev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značba mesta za sliko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Vstavite ali povlecite in spustite sliko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44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Uredite naslov strani</a:t>
            </a:r>
          </a:p>
        </p:txBody>
      </p:sp>
      <p:sp>
        <p:nvSpPr>
          <p:cNvPr id="10" name="Podnaslov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accent2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nogo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5" name="Označba mesta za številko diapoz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sl-SI" noProof="0" dirty="0"/>
          </a:p>
        </p:txBody>
      </p:sp>
      <p:pic>
        <p:nvPicPr>
          <p:cNvPr id="9" name="Slika 8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C672BE7B-A989-44DC-B3BF-35F0D8959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9015" y="6337049"/>
            <a:ext cx="115292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sedilo, slika, postavitev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značba mesta za sliko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Vstavite ali povlecite in spustite sliko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4200" b="1" spc="-3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Kliknite, da uredite naslov strani</a:t>
            </a:r>
          </a:p>
        </p:txBody>
      </p:sp>
      <p:sp>
        <p:nvSpPr>
          <p:cNvPr id="10" name="Podnaslov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accent2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nogo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5" name="Označba mesta za številko diapoz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sl-SI" noProof="0" dirty="0"/>
          </a:p>
        </p:txBody>
      </p:sp>
      <p:pic>
        <p:nvPicPr>
          <p:cNvPr id="9" name="Slika 8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56CBB54C-C508-463B-AE29-894B54C339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9015" y="6337049"/>
            <a:ext cx="115292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Kliknite, da uredite naslov strani</a:t>
            </a:r>
          </a:p>
        </p:txBody>
      </p:sp>
      <p:sp>
        <p:nvSpPr>
          <p:cNvPr id="9" name="Podnaslov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3" name="Napis levo, označba mesta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 dirty="0"/>
              <a:t>Kliknite za urejanje slogov besedila matrice</a:t>
            </a:r>
          </a:p>
        </p:txBody>
      </p:sp>
      <p:sp>
        <p:nvSpPr>
          <p:cNvPr id="4" name="Označba mesta za vsebino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12" name="Napis levo, označba mesta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8" name="Označba mesta za besedilo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nogo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za številko diapozitiva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pic>
        <p:nvPicPr>
          <p:cNvPr id="10" name="Slika 9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6DABC97C-547D-4671-95C8-EC48031D2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9015" y="6337049"/>
            <a:ext cx="115292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lika fotografi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značba mesta za sliko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Vstavite ali povlecite in spustite sliko</a:t>
            </a:r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accent2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 dirty="0"/>
              <a:t>Vnesite napis</a:t>
            </a:r>
          </a:p>
        </p:txBody>
      </p:sp>
      <p:sp>
        <p:nvSpPr>
          <p:cNvPr id="4" name="Označba mesta za nogo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2" name="Označba mesta za številko diapozitiva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pic>
        <p:nvPicPr>
          <p:cNvPr id="8" name="Slika 7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2E2C998F-261F-4092-840E-44CCEF031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518" y="6388935"/>
            <a:ext cx="1068422" cy="43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značba mesta za sliko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l-SI" noProof="0" dirty="0"/>
              <a:t>Tukaj vstavite ali povlecite in spustite sliko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sl-SI" noProof="0" dirty="0"/>
              <a:t>Hvala</a:t>
            </a:r>
          </a:p>
        </p:txBody>
      </p:sp>
      <p:sp>
        <p:nvSpPr>
          <p:cNvPr id="9" name="Označba mesta za besedilo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accent1"/>
          </a:solidFill>
        </p:spPr>
        <p:txBody>
          <a:bodyPr rIns="72000" rtlCol="0"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Polno ime</a:t>
            </a:r>
          </a:p>
        </p:txBody>
      </p:sp>
      <p:sp>
        <p:nvSpPr>
          <p:cNvPr id="10" name="Označba mesta za besedilo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accent1"/>
          </a:solidFill>
        </p:spPr>
        <p:txBody>
          <a:bodyPr rIns="72000" rtlCol="0"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Telefonska številka</a:t>
            </a:r>
          </a:p>
        </p:txBody>
      </p:sp>
      <p:sp>
        <p:nvSpPr>
          <p:cNvPr id="11" name="Označba mesta za besedilo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accent1"/>
          </a:solidFill>
        </p:spPr>
        <p:txBody>
          <a:bodyPr rIns="72000" rtlCol="0"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E-poštni naslov ali družabno omrežje</a:t>
            </a:r>
          </a:p>
        </p:txBody>
      </p:sp>
      <p:sp>
        <p:nvSpPr>
          <p:cNvPr id="12" name="Označba mesta za besedilo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accent1"/>
          </a:solidFill>
        </p:spPr>
        <p:txBody>
          <a:bodyPr rIns="72000" rtlCol="0"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Spletno mesto podjetja</a:t>
            </a: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5" name="Označba mesta za številko diapozitiva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pic>
        <p:nvPicPr>
          <p:cNvPr id="16" name="Slika 15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40ED47EE-BE8F-4A9B-98E6-F07327DEE1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2786" y="5545162"/>
            <a:ext cx="1756506" cy="7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Kliknite, da uredite naslov strani</a:t>
            </a: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l-SI" noProof="0" dirty="0"/>
              <a:t>Podnaslov</a:t>
            </a:r>
          </a:p>
        </p:txBody>
      </p:sp>
      <p:sp>
        <p:nvSpPr>
          <p:cNvPr id="3" name="Označba mesta za vsebin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nogo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5" name="Označba mesta za številko diapozitiva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accent2"/>
          </a:solidFill>
        </p:spPr>
        <p:txBody>
          <a:bodyPr rtlCol="0"/>
          <a:lstStyle/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pic>
        <p:nvPicPr>
          <p:cNvPr id="8" name="Slika 7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DA034642-5BC4-411C-B1E3-5377B8217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9015" y="6337049"/>
            <a:ext cx="115292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35345"/>
            <a:ext cx="1979897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31" name="Prostoročno: Oblika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Označba mesta za naslov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sl-SI" noProof="0" dirty="0"/>
              <a:t>Kliknite, da uredite naslov strani</a:t>
            </a:r>
          </a:p>
        </p:txBody>
      </p:sp>
      <p:sp>
        <p:nvSpPr>
          <p:cNvPr id="3" name="Označba mesta za besedil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5" name="Označba mesta za nogo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6" name="Označba mesta za številko diapoz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sl-SI" noProof="0" smtClean="0"/>
              <a:pPr/>
              <a:t>‹#›</a:t>
            </a:fld>
            <a:endParaRPr lang="sl-SI" noProof="0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9" name="Pravokotnik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cxnSp>
        <p:nvCxnSpPr>
          <p:cNvPr id="18" name="Raven povezovalnik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Slika 12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16D061A1-DF4F-4261-A96E-4E17425D344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409015" y="6337049"/>
            <a:ext cx="115292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elenaslovenija.si/es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loindom.si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www.slopak.si/" TargetMode="Externa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narocilaffs@surovina.com" TargetMode="External"/><Relationship Id="rId2" Type="http://schemas.openxmlformats.org/officeDocument/2006/relationships/hyperlink" Target="mailto:eva.lipovz.ancik@slopak.si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koloski.czs.si/zakonodaja/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ovenec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jiodpadki.si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i.bloombergadria.com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3">
            <a:extLst>
              <a:ext uri="{FF2B5EF4-FFF2-40B4-BE49-F238E27FC236}">
                <a16:creationId xmlns:a16="http://schemas.microsoft.com/office/drawing/2014/main" id="{F549643F-53CB-8B30-F1D7-833AD7C0C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5864" y="4951330"/>
            <a:ext cx="3459194" cy="523220"/>
          </a:xfrm>
        </p:spPr>
        <p:txBody>
          <a:bodyPr anchor="ctr"/>
          <a:lstStyle/>
          <a:p>
            <a:pPr algn="ctr"/>
            <a:r>
              <a:rPr lang="sl-SI" sz="1600" b="1" dirty="0"/>
              <a:t>mag. </a:t>
            </a:r>
            <a:r>
              <a:rPr lang="en-US" sz="1600" b="1" dirty="0"/>
              <a:t>Eva Lipovž-Ančik</a:t>
            </a:r>
            <a:endParaRPr lang="sl-SI" sz="1600" b="1" dirty="0"/>
          </a:p>
          <a:p>
            <a:pPr algn="ctr">
              <a:spcBef>
                <a:spcPts val="0"/>
              </a:spcBef>
            </a:pPr>
            <a:r>
              <a:rPr lang="sl-SI" sz="1200" dirty="0"/>
              <a:t>Vodja sektorja Tehnične podpore</a:t>
            </a:r>
            <a:endParaRPr lang="en-US" sz="1200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78F6FA6C-9655-72D4-D826-3AFCB0CFD084}"/>
              </a:ext>
            </a:extLst>
          </p:cNvPr>
          <p:cNvSpPr txBox="1"/>
          <p:nvPr/>
        </p:nvSpPr>
        <p:spPr>
          <a:xfrm>
            <a:off x="4961627" y="6020900"/>
            <a:ext cx="226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i="1" dirty="0">
                <a:solidFill>
                  <a:schemeClr val="tx2">
                    <a:lumMod val="50000"/>
                  </a:schemeClr>
                </a:solidFill>
              </a:rPr>
              <a:t>GIZ fitofarmacije,</a:t>
            </a:r>
          </a:p>
          <a:p>
            <a:pPr algn="ctr"/>
            <a:r>
              <a:rPr lang="sl-SI" sz="1400" i="1" dirty="0">
                <a:solidFill>
                  <a:schemeClr val="tx2">
                    <a:lumMod val="50000"/>
                  </a:schemeClr>
                </a:solidFill>
              </a:rPr>
              <a:t>Dol pri Ljubljani, 14.11.2024</a:t>
            </a:r>
          </a:p>
        </p:txBody>
      </p:sp>
      <p:pic>
        <p:nvPicPr>
          <p:cNvPr id="1026" name="Picture 2" descr="Uredba o ravnanju z embalažo in odpadno embalažo - Uredi embalažo">
            <a:extLst>
              <a:ext uri="{FF2B5EF4-FFF2-40B4-BE49-F238E27FC236}">
                <a16:creationId xmlns:a16="http://schemas.microsoft.com/office/drawing/2014/main" id="{99EB0252-701B-B924-58B7-5665BFA72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59" y="847645"/>
            <a:ext cx="3838361" cy="4103685"/>
          </a:xfrm>
          <a:prstGeom prst="rect">
            <a:avLst/>
          </a:prstGeom>
          <a:noFill/>
          <a:ln w="22225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AE65F689-3342-0212-1CBA-D347781E3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8141" y="587666"/>
            <a:ext cx="6893859" cy="3464381"/>
          </a:xfrm>
          <a:solidFill>
            <a:schemeClr val="bg1"/>
          </a:solidFill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sl-SI" sz="44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RAVNANJE Z ODP. FFS in ODP. EMB. FFS </a:t>
            </a:r>
            <a:r>
              <a:rPr lang="sl-SI" sz="40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</a:t>
            </a:r>
            <a:br>
              <a:rPr lang="sl-SI" sz="40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sl-SI" sz="40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Sistem proizvajalčeve razširjene odgovornosti (PRO)  </a:t>
            </a:r>
            <a:r>
              <a:rPr lang="sl-SI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in  nova embalažna uredba (PPWR)</a:t>
            </a:r>
            <a:endParaRPr lang="sl-SI" sz="4000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4618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4E5A4-A305-47D9-5D5A-2995EC5D5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C9C6B9-6509-3023-D3F8-D1F122286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62166"/>
            <a:ext cx="11328000" cy="432000"/>
          </a:xfrm>
        </p:spPr>
        <p:txBody>
          <a:bodyPr/>
          <a:lstStyle/>
          <a:p>
            <a:r>
              <a:rPr lang="sl-SI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KONCEPT  PRO-sistema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10723D23-A700-BE53-AEBD-E8BAB0813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154" y="864000"/>
            <a:ext cx="8928783" cy="5723351"/>
          </a:xfrm>
          <a:prstGeom prst="rect">
            <a:avLst/>
          </a:prstGeom>
        </p:spPr>
      </p:pic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4C616AC-2BA0-6856-493F-ECD47A72125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10</a:t>
            </a:fld>
            <a:endParaRPr lang="sl-SI" noProof="0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C4EAE35E-206A-FEA2-EE22-65A6465D1802}"/>
              </a:ext>
            </a:extLst>
          </p:cNvPr>
          <p:cNvSpPr txBox="1"/>
          <p:nvPr/>
        </p:nvSpPr>
        <p:spPr>
          <a:xfrm>
            <a:off x="0" y="6541741"/>
            <a:ext cx="288054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800" i="1" dirty="0"/>
              <a:t>VIR: </a:t>
            </a:r>
            <a:r>
              <a:rPr lang="sl-SI" sz="800" i="1" dirty="0">
                <a:hlinkClick r:id="rId3"/>
              </a:rPr>
              <a:t>https://www.zelenaslovenija.si/esg</a:t>
            </a:r>
            <a:r>
              <a:rPr lang="sl-SI" sz="800" i="1" dirty="0"/>
              <a:t>, 12.11.2025</a:t>
            </a:r>
          </a:p>
        </p:txBody>
      </p:sp>
    </p:spTree>
    <p:extLst>
      <p:ext uri="{BB962C8B-B14F-4D97-AF65-F5344CB8AC3E}">
        <p14:creationId xmlns:p14="http://schemas.microsoft.com/office/powerpoint/2010/main" val="290708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slov 10">
            <a:extLst>
              <a:ext uri="{FF2B5EF4-FFF2-40B4-BE49-F238E27FC236}">
                <a16:creationId xmlns:a16="http://schemas.microsoft.com/office/drawing/2014/main" id="{27A4BAEA-3395-3D59-E516-C13C5FFCA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SHEMA  FFS </a:t>
            </a:r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F684CEE-1794-DEED-A944-A40BED7C04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C5A8112-32E7-303D-900E-E2CB82F51ED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11</a:t>
            </a:fld>
            <a:endParaRPr lang="sl-SI" noProof="0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EC8ABA0C-B4A0-B0BB-0AF4-8E38A81D2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1017554"/>
            <a:ext cx="6679360" cy="560268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BB09FAD0-0C36-7EBB-0EA4-B286F55A5866}"/>
              </a:ext>
            </a:extLst>
          </p:cNvPr>
          <p:cNvSpPr txBox="1"/>
          <p:nvPr/>
        </p:nvSpPr>
        <p:spPr>
          <a:xfrm>
            <a:off x="7368988" y="1949858"/>
            <a:ext cx="4320988" cy="2854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lvl="1" indent="-266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chemeClr val="accent1">
                    <a:lumMod val="75000"/>
                  </a:schemeClr>
                </a:solidFill>
              </a:rPr>
              <a:t>Odpadna FFS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542925" lvl="1" indent="-2762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Ostanki FFS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42925" lvl="1" indent="-2762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FFS s pretečenim rokom uporabe oz. neveljavno registracijo</a:t>
            </a:r>
          </a:p>
          <a:p>
            <a:pPr marL="542925" lvl="1" indent="-2762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Nepravilno očiščena odpadna embalaža FFS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96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FC2875-B069-7063-380F-42F05A0A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13" y="323676"/>
            <a:ext cx="11328000" cy="432000"/>
          </a:xfrm>
        </p:spPr>
        <p:txBody>
          <a:bodyPr/>
          <a:lstStyle/>
          <a:p>
            <a:r>
              <a:rPr lang="sl-SI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UPRAVLJANJE  FFS-SHEME</a:t>
            </a:r>
            <a:endParaRPr lang="en-US" sz="3600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C51361E-38AC-0CC4-6985-2DC1B1E6C5B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7556" y="834459"/>
            <a:ext cx="11339513" cy="360000"/>
          </a:xfrm>
        </p:spPr>
        <p:txBody>
          <a:bodyPr/>
          <a:lstStyle/>
          <a:p>
            <a:r>
              <a:rPr lang="sl-SI" sz="1600" i="1" dirty="0"/>
              <a:t>Oktober 2009 – partnerstvo GIZ fitofarmacije in družbe SLOPAK d.o.o.</a:t>
            </a:r>
            <a:endParaRPr lang="en-US" sz="1600" i="1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903393C-DD9F-8DE8-E5C2-43922398F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909" y="1440649"/>
            <a:ext cx="9704238" cy="5149931"/>
          </a:xfrm>
        </p:spPr>
        <p:txBody>
          <a:bodyPr/>
          <a:lstStyle/>
          <a:p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DELOVANJE SHEME FFS: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Proizvajalci FFS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financiranje 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Družba Slopak  prevzem naročil in organizacija odvoza oz. zbiranja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Distributerji, KU, IJS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povzročitelji/imetniki odpadnih FFS, uporabniki sheme</a:t>
            </a:r>
          </a:p>
          <a:p>
            <a:pPr marL="266700" lvl="1" indent="0">
              <a:spcBef>
                <a:spcPts val="300"/>
              </a:spcBef>
              <a:buNone/>
            </a:pPr>
            <a:endParaRPr lang="sl-SI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ODDAJA ODPADNIH FFS: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Brezplačno!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20 01 19*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(vrtičkarji):</a:t>
            </a: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komunalno podjetje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zbirni center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akcija zbiranja nevarnih odpadkov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sl-SI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brez evidenčnega lista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02 01 08*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(prof. uporabniki):</a:t>
            </a: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distributer (trgovec) FFS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zbiralec odpadkov</a:t>
            </a: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evidenčni list (če direktno zbiralcu)</a:t>
            </a:r>
            <a:endParaRPr lang="en-US" sz="18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Največ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40 kg , transparent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na plastična vreča</a:t>
            </a:r>
            <a:endParaRPr lang="en-US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Če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&gt; 100 kg 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pred prevzemom kontrola s strani GIZ fitofarmacije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DD6A59B-60DD-E641-6EBA-754D2363D22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12</a:t>
            </a:fld>
            <a:endParaRPr lang="sl-SI" noProof="0" dirty="0"/>
          </a:p>
        </p:txBody>
      </p:sp>
      <p:pic>
        <p:nvPicPr>
          <p:cNvPr id="7" name="Označba mesta vsebine 13" descr="Slika, ki vsebuje besede besedilo, steklenica, prst, toaletni&#10;&#10;Opis je samodejno ustvarjen">
            <a:extLst>
              <a:ext uri="{FF2B5EF4-FFF2-40B4-BE49-F238E27FC236}">
                <a16:creationId xmlns:a16="http://schemas.microsoft.com/office/drawing/2014/main" id="{7A54D938-D054-0AA5-1DF1-ABF16442F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287" y="323676"/>
            <a:ext cx="2905804" cy="196910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07B84192-C946-0A37-0B83-509421C1641D}"/>
              </a:ext>
            </a:extLst>
          </p:cNvPr>
          <p:cNvSpPr txBox="1"/>
          <p:nvPr/>
        </p:nvSpPr>
        <p:spPr>
          <a:xfrm>
            <a:off x="9916668" y="2292785"/>
            <a:ext cx="19384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800" i="1" dirty="0"/>
              <a:t>Vir: </a:t>
            </a:r>
            <a:r>
              <a:rPr lang="sl-SI" sz="8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www.deloindom.si</a:t>
            </a:r>
            <a:r>
              <a:rPr lang="sl-SI" sz="800" i="1" dirty="0"/>
              <a:t> ,  10.05.2022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6A0131F-1666-AB7F-2817-220DCA74E87B}"/>
              </a:ext>
            </a:extLst>
          </p:cNvPr>
          <p:cNvSpPr txBox="1"/>
          <p:nvPr/>
        </p:nvSpPr>
        <p:spPr>
          <a:xfrm>
            <a:off x="8840286" y="3829894"/>
            <a:ext cx="2401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solidFill>
                  <a:srgbClr val="990000"/>
                </a:solidFill>
              </a:rPr>
              <a:t>NEVARNI ODPADEK!</a:t>
            </a:r>
          </a:p>
        </p:txBody>
      </p:sp>
    </p:spTree>
    <p:extLst>
      <p:ext uri="{BB962C8B-B14F-4D97-AF65-F5344CB8AC3E}">
        <p14:creationId xmlns:p14="http://schemas.microsoft.com/office/powerpoint/2010/main" val="14285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EAE60-ECAA-FDF4-F4D1-8CAEB1C72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5CF3CB-DAD2-F962-5673-0F823A7D2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18259"/>
            <a:ext cx="11328000" cy="432000"/>
          </a:xfrm>
        </p:spPr>
        <p:txBody>
          <a:bodyPr/>
          <a:lstStyle/>
          <a:p>
            <a:r>
              <a:rPr lang="en-US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</a:t>
            </a:r>
            <a:r>
              <a:rPr lang="sl-SI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ISTEM  ZNOTRAJ  SISTEMA </a:t>
            </a:r>
            <a:r>
              <a:rPr lang="en-US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(</a:t>
            </a:r>
            <a:r>
              <a:rPr lang="sl-SI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odpadna embalaža FFS</a:t>
            </a:r>
            <a:r>
              <a:rPr lang="en-US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)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EDB7117-D5AA-2FE2-CC56-1AAEB25B12B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0487" y="748906"/>
            <a:ext cx="11339513" cy="360000"/>
          </a:xfrm>
        </p:spPr>
        <p:txBody>
          <a:bodyPr/>
          <a:lstStyle/>
          <a:p>
            <a:r>
              <a:rPr lang="sl-SI" sz="1600" i="1" dirty="0"/>
              <a:t>Partnerstvo GIZ fitofarmacije in  DROE</a:t>
            </a:r>
            <a:endParaRPr lang="en-US" sz="1600" i="1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B4062B9-8530-ABE7-B5D0-988EC284F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87" y="1363183"/>
            <a:ext cx="8168536" cy="5190725"/>
          </a:xfrm>
        </p:spPr>
        <p:txBody>
          <a:bodyPr/>
          <a:lstStyle/>
          <a:p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Odpadna embalaža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PRO proizvod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sl-SI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DELOVANJE SHEME za ODP.EMB.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Proizvajalci embalaže/emb.blaga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financiranje 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DROE  prevzem naročil, organizacija odvoza oz. zbiranja, obdelave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KU, IJS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povzročitelji/imetniki odpadne embalaže, uporabniki sheme</a:t>
            </a:r>
          </a:p>
          <a:p>
            <a:pPr marL="266700" lvl="1" indent="0">
              <a:spcBef>
                <a:spcPts val="300"/>
              </a:spcBef>
              <a:buNone/>
            </a:pPr>
            <a:endParaRPr lang="sl-SI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ODDAJA ODP. EMB. FFS</a:t>
            </a:r>
          </a:p>
          <a:p>
            <a:pPr lvl="1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Profesional</a:t>
            </a:r>
            <a:r>
              <a:rPr lang="sl-SI" sz="2000" b="1" dirty="0">
                <a:solidFill>
                  <a:schemeClr val="accent1">
                    <a:lumMod val="75000"/>
                  </a:schemeClr>
                </a:solidFill>
              </a:rPr>
              <a:t>ni uporabniki FFS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ustrezno očiščena in izpraznjena odpadna embalaža FFS  brezplačno!</a:t>
            </a:r>
            <a:endParaRPr lang="en-US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na mesto prodaje FFS</a:t>
            </a: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ZC DROE (po predhodni najavi)</a:t>
            </a:r>
            <a:endParaRPr lang="en-US" sz="18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sl-SI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Fizične osebe (kmetje)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ustrezno očiščena in izpraznjena odpadna embalaža FFS </a:t>
            </a: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na mesto prodaje FFS</a:t>
            </a: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„rumeni zabojnik“ (mešana komunalna odp. embalaža)</a:t>
            </a: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Zbirni center IJS</a:t>
            </a:r>
            <a:endParaRPr lang="en-US" sz="18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endParaRPr lang="sl-SI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542925" lvl="2" indent="0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	</a:t>
            </a: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67A0ACB-B711-3E45-A151-BAE97B7E00D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13</a:t>
            </a:fld>
            <a:endParaRPr lang="sl-SI" noProof="0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37F52455-684D-2B2E-A912-38E5B9007BC2}"/>
              </a:ext>
            </a:extLst>
          </p:cNvPr>
          <p:cNvSpPr txBox="1"/>
          <p:nvPr/>
        </p:nvSpPr>
        <p:spPr>
          <a:xfrm>
            <a:off x="8967858" y="6096566"/>
            <a:ext cx="15132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800" i="1" dirty="0">
                <a:latin typeface="Calibri" panose="020F0502020204030204" pitchFamily="34" charset="0"/>
                <a:cs typeface="Calibri" panose="020F0502020204030204" pitchFamily="34" charset="0"/>
              </a:rPr>
              <a:t>Vir: </a:t>
            </a:r>
            <a:r>
              <a:rPr lang="sl-SI" sz="800" i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www.slopak.si</a:t>
            </a:r>
            <a:r>
              <a:rPr lang="sl-SI" sz="800" i="1" dirty="0">
                <a:latin typeface="Calibri" panose="020F0502020204030204" pitchFamily="34" charset="0"/>
                <a:cs typeface="Calibri" panose="020F0502020204030204" pitchFamily="34" charset="0"/>
              </a:rPr>
              <a:t>, 10.05.2022</a:t>
            </a:r>
          </a:p>
        </p:txBody>
      </p:sp>
      <p:pic>
        <p:nvPicPr>
          <p:cNvPr id="9" name="Slika 8" descr="Slika, ki vsebuje besede plastika, pitna voda&#10;&#10;Opis je samodejno ustvarjen">
            <a:extLst>
              <a:ext uri="{FF2B5EF4-FFF2-40B4-BE49-F238E27FC236}">
                <a16:creationId xmlns:a16="http://schemas.microsoft.com/office/drawing/2014/main" id="{EC74CB50-A318-3166-914E-F7DA41E0D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941" y="2704568"/>
            <a:ext cx="2995239" cy="340452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76211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C9938-78B0-B947-932E-A1435FBC5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2293CFC-518B-9A3D-3B67-699CB809A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13" y="323676"/>
            <a:ext cx="11328000" cy="432000"/>
          </a:xfrm>
        </p:spPr>
        <p:txBody>
          <a:bodyPr/>
          <a:lstStyle/>
          <a:p>
            <a:r>
              <a:rPr lang="sl-SI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NAROČANJE ODVOZOV</a:t>
            </a:r>
            <a:endParaRPr lang="en-US" sz="3600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51C799A-4C2E-FEAC-21FA-E2EF3A719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536" y="1147351"/>
            <a:ext cx="9704238" cy="5149931"/>
          </a:xfrm>
        </p:spPr>
        <p:txBody>
          <a:bodyPr/>
          <a:lstStyle/>
          <a:p>
            <a:r>
              <a:rPr lang="sl-SI" sz="24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Naročilo odvoza odpadnih FFS družbi SLOPAK d.o.o.:</a:t>
            </a:r>
          </a:p>
          <a:p>
            <a:pPr lvl="2"/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eva.lipovz.ancik@slopak.si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endParaRPr lang="en-US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pogodbeni zbiralec odpadkov oz. odpadnih FFS:</a:t>
            </a:r>
          </a:p>
          <a:p>
            <a:pPr lvl="3"/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krožna vožnja</a:t>
            </a:r>
          </a:p>
          <a:p>
            <a:pPr lvl="3"/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oddaja direktno končnemu odstranjevalcu (D10)</a:t>
            </a:r>
          </a:p>
          <a:p>
            <a:pPr lvl="3"/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evidenčni list (imetnik odp. FFS – zbiralec odp. FFS)</a:t>
            </a:r>
          </a:p>
          <a:p>
            <a:pPr lvl="3">
              <a:buFont typeface="Candara" panose="020E0502030303020204" pitchFamily="34" charset="0"/>
              <a:buChar char="−"/>
            </a:pPr>
            <a:endParaRPr lang="sl-SI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sl-SI" sz="24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Naročilo za prevzem odpadne embalaže FFS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pPr lvl="2"/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narocilaffs@surovina.com</a:t>
            </a:r>
            <a:endParaRPr lang="sl-SI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Zbiralec in obdelovalec odpadne embalaže:</a:t>
            </a:r>
          </a:p>
          <a:p>
            <a:pPr lvl="3"/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krožna vožnja</a:t>
            </a:r>
          </a:p>
          <a:p>
            <a:pPr lvl="3"/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zagotovitev predelave (recikliranje ali energetska izraba)</a:t>
            </a:r>
          </a:p>
          <a:p>
            <a:pPr lvl="3"/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evidenčni list (imetnik odp. emb. FFS – zbiralec/obdelovalec odp. emb. FFS)</a:t>
            </a:r>
            <a:endParaRPr lang="en-US" sz="18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Lastna dostava v zbirni center Surovine d.o.o. (po predhodnem dogovoru)</a:t>
            </a:r>
          </a:p>
          <a:p>
            <a:pPr lvl="2"/>
            <a:r>
              <a:rPr lang="sl-SI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Nepravilno izpraznjena odp. emb.  Zavrnitev prevzema oz. proti plačilu! 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3">
              <a:buFont typeface="Candara" panose="020E0502030303020204" pitchFamily="34" charset="0"/>
              <a:buChar char="−"/>
            </a:pPr>
            <a:endParaRPr lang="en-US" sz="18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3959AAC-EA6A-D043-544C-C6C51BA59AA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14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949814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220F5E-0FBB-48B8-BDFF-3234E3AD4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22" y="353894"/>
            <a:ext cx="11164778" cy="432000"/>
          </a:xfrm>
        </p:spPr>
        <p:txBody>
          <a:bodyPr/>
          <a:lstStyle/>
          <a:p>
            <a:r>
              <a:rPr lang="sl-SI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Odpadna FFS	</a:t>
            </a:r>
            <a:r>
              <a:rPr lang="sl-SI" dirty="0"/>
              <a:t>					</a:t>
            </a:r>
            <a:r>
              <a:rPr lang="sl-SI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Odp. embalaža FFS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D98627D-532C-494D-9112-D69849FEE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038" y="947890"/>
            <a:ext cx="3600000" cy="3261801"/>
          </a:xfrm>
        </p:spPr>
        <p:txBody>
          <a:bodyPr/>
          <a:lstStyle/>
          <a:p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Največ 40 kg / enoto</a:t>
            </a:r>
          </a:p>
          <a:p>
            <a:r>
              <a:rPr lang="sl-SI" i="1" dirty="0">
                <a:solidFill>
                  <a:schemeClr val="accent1">
                    <a:lumMod val="75000"/>
                  </a:schemeClr>
                </a:solidFill>
              </a:rPr>
              <a:t>Prozorna vreča zaželena...</a:t>
            </a:r>
          </a:p>
          <a:p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&gt; 100 kg </a:t>
            </a:r>
            <a:r>
              <a:rPr lang="sl-SI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pregled!</a:t>
            </a:r>
            <a:endParaRPr lang="sl-SI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Ustrezno označena:</a:t>
            </a:r>
          </a:p>
          <a:p>
            <a:pPr lvl="1"/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ODP. FFS, 02 01 08*, nevaren odpadek</a:t>
            </a:r>
          </a:p>
          <a:p>
            <a:pPr lvl="1"/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PESTICIDI, 20 01 19*, nevaren odpadek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F4C16E4-294F-4B4D-B661-D933F99AEC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4443" y="785894"/>
            <a:ext cx="3414469" cy="2598342"/>
          </a:xfrm>
          <a:ln w="15875">
            <a:solidFill>
              <a:srgbClr val="7030A0"/>
            </a:solidFill>
          </a:ln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b="1" dirty="0">
                <a:solidFill>
                  <a:srgbClr val="7030A0"/>
                </a:solidFill>
              </a:rPr>
              <a:t>   POTRDILO O ODDAJI: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rgbClr val="7030A0"/>
                </a:solidFill>
              </a:rPr>
              <a:t>Evidenčni list </a:t>
            </a:r>
            <a:r>
              <a:rPr lang="sl-SI" sz="1600" dirty="0">
                <a:solidFill>
                  <a:srgbClr val="7030A0"/>
                </a:solidFill>
              </a:rPr>
              <a:t>(odp. FFS in OE-FFS):</a:t>
            </a:r>
          </a:p>
          <a:p>
            <a:pPr lvl="1"/>
            <a:r>
              <a:rPr lang="sl-SI" sz="1400" dirty="0">
                <a:solidFill>
                  <a:srgbClr val="7030A0"/>
                </a:solidFill>
              </a:rPr>
              <a:t>Pravna oseba </a:t>
            </a:r>
          </a:p>
          <a:p>
            <a:pPr lvl="1"/>
            <a:r>
              <a:rPr lang="sl-SI" sz="1400" dirty="0">
                <a:solidFill>
                  <a:srgbClr val="7030A0"/>
                </a:solidFill>
              </a:rPr>
              <a:t>Zbiralec/obdelovalec odpadkov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600" b="1" dirty="0">
                <a:solidFill>
                  <a:srgbClr val="7030A0"/>
                </a:solidFill>
              </a:rPr>
              <a:t>Interno potrdilo </a:t>
            </a:r>
            <a:r>
              <a:rPr lang="sl-SI" sz="1600" dirty="0">
                <a:solidFill>
                  <a:srgbClr val="7030A0"/>
                </a:solidFill>
              </a:rPr>
              <a:t>o oddanih odp. FFS in OE-FFS:</a:t>
            </a:r>
          </a:p>
          <a:p>
            <a:pPr lvl="1"/>
            <a:r>
              <a:rPr lang="sl-SI" sz="1400" dirty="0">
                <a:solidFill>
                  <a:srgbClr val="7030A0"/>
                </a:solidFill>
              </a:rPr>
              <a:t>Vrnjeno distributerju</a:t>
            </a:r>
          </a:p>
          <a:p>
            <a:pPr lvl="1"/>
            <a:r>
              <a:rPr lang="sl-SI" sz="1400" dirty="0">
                <a:solidFill>
                  <a:srgbClr val="7030A0"/>
                </a:solidFill>
              </a:rPr>
              <a:t>Prepuščeno komunalnemu podjetju</a:t>
            </a:r>
          </a:p>
        </p:txBody>
      </p:sp>
      <p:sp>
        <p:nvSpPr>
          <p:cNvPr id="6" name="Označba mesta besedila 5">
            <a:extLst>
              <a:ext uri="{FF2B5EF4-FFF2-40B4-BE49-F238E27FC236}">
                <a16:creationId xmlns:a16="http://schemas.microsoft.com/office/drawing/2014/main" id="{67FEBE5E-255F-4558-8A31-E970D850F7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17558" y="947890"/>
            <a:ext cx="3600450" cy="2705255"/>
          </a:xfrm>
        </p:spPr>
        <p:txBody>
          <a:bodyPr/>
          <a:lstStyle/>
          <a:p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Pravilno izpraznjena!</a:t>
            </a:r>
          </a:p>
          <a:p>
            <a:pPr lvl="1"/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Zamaški priloženi ločeno</a:t>
            </a:r>
          </a:p>
          <a:p>
            <a:pPr lvl="1"/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Tekoči FFS – 3x izprana</a:t>
            </a:r>
          </a:p>
          <a:p>
            <a:pPr lvl="1"/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Trdni FFS – temeljito izpraznjena (brez izpiranja)</a:t>
            </a:r>
          </a:p>
          <a:p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Prozorna vreča</a:t>
            </a:r>
          </a:p>
          <a:p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Ustrezno označena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(ime in priimek oz. naziv podjetja, naslov)</a:t>
            </a:r>
            <a:endParaRPr lang="sl-SI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Označba mesta številke diapozitiva 7">
            <a:extLst>
              <a:ext uri="{FF2B5EF4-FFF2-40B4-BE49-F238E27FC236}">
                <a16:creationId xmlns:a16="http://schemas.microsoft.com/office/drawing/2014/main" id="{9591627F-2648-44D5-BE3C-F0C3C37B430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15</a:t>
            </a:fld>
            <a:endParaRPr lang="sl-SI" noProof="0" dirty="0"/>
          </a:p>
        </p:txBody>
      </p:sp>
      <p:pic>
        <p:nvPicPr>
          <p:cNvPr id="10" name="Slika 9" descr="Slika, ki vsebuje besede besedilo, notranji, števec, nered&#10;&#10;Opis je samodejno ustvarjen">
            <a:extLst>
              <a:ext uri="{FF2B5EF4-FFF2-40B4-BE49-F238E27FC236}">
                <a16:creationId xmlns:a16="http://schemas.microsoft.com/office/drawing/2014/main" id="{80791B24-529E-3E8A-9074-0374570F5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38" y="4324792"/>
            <a:ext cx="2352136" cy="176410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4" name="Slika 13" descr="Slika, ki vsebuje besede plastika, pitna voda&#10;&#10;Opis je samodejno ustvarjen">
            <a:extLst>
              <a:ext uri="{FF2B5EF4-FFF2-40B4-BE49-F238E27FC236}">
                <a16:creationId xmlns:a16="http://schemas.microsoft.com/office/drawing/2014/main" id="{7D22194F-CCCF-6457-EAC3-BC4924739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783" y="3718068"/>
            <a:ext cx="2085809" cy="237082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7" name="Označba mesta noge 16">
            <a:extLst>
              <a:ext uri="{FF2B5EF4-FFF2-40B4-BE49-F238E27FC236}">
                <a16:creationId xmlns:a16="http://schemas.microsoft.com/office/drawing/2014/main" id="{248027DB-2504-C0D2-B7EF-997299B4CAEF}"/>
              </a:ext>
            </a:extLst>
          </p:cNvPr>
          <p:cNvSpPr txBox="1">
            <a:spLocks noGrp="1"/>
          </p:cNvSpPr>
          <p:nvPr>
            <p:ph type="ftr" sz="quarter" idx="14"/>
          </p:nvPr>
        </p:nvSpPr>
        <p:spPr>
          <a:xfrm>
            <a:off x="431800" y="6309794"/>
            <a:ext cx="5664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latin typeface="Calibri" panose="020F0502020204030204" pitchFamily="34" charset="0"/>
                <a:cs typeface="Calibri" panose="020F0502020204030204" pitchFamily="34" charset="0"/>
              </a:rPr>
              <a:t>Vir fotografij: arhiv Slopak d.o.o.</a:t>
            </a:r>
          </a:p>
        </p:txBody>
      </p:sp>
      <p:pic>
        <p:nvPicPr>
          <p:cNvPr id="15" name="Slika 14" descr="Slika, ki vsebuje besede plastična vrečka, leglo, zaboj za odpadke, smeti&#10;&#10;Opis je samodejno ustvarjen">
            <a:extLst>
              <a:ext uri="{FF2B5EF4-FFF2-40B4-BE49-F238E27FC236}">
                <a16:creationId xmlns:a16="http://schemas.microsoft.com/office/drawing/2014/main" id="{7E6684EA-F130-998F-9416-5C0E54EE9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566" y="3687311"/>
            <a:ext cx="2503346" cy="260079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9" name="Slika 18" descr="Slika, ki vsebuje besede zaboj za odpadke, plastika, leglo, smeti&#10;&#10;Opis je samodejno ustvarjen">
            <a:extLst>
              <a:ext uri="{FF2B5EF4-FFF2-40B4-BE49-F238E27FC236}">
                <a16:creationId xmlns:a16="http://schemas.microsoft.com/office/drawing/2014/main" id="{9169288A-A221-34FA-AEB1-A5E9F6AD4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119" y="3689764"/>
            <a:ext cx="3464455" cy="259834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80034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F4D218-E030-6159-30BA-2761546AB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IZZIVI  IZ  PRAKSE</a:t>
            </a:r>
            <a:endParaRPr lang="en-US" sz="3600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90AC002-E350-79FD-653D-C504D2513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113" y="1143341"/>
            <a:ext cx="5879776" cy="4680000"/>
          </a:xfrm>
        </p:spPr>
        <p:txBody>
          <a:bodyPr/>
          <a:lstStyle/>
          <a:p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Odpadkovna </a:t>
            </a:r>
            <a:r>
              <a:rPr lang="sl-SI" sz="2400" b="1" i="1" dirty="0">
                <a:solidFill>
                  <a:schemeClr val="accent1">
                    <a:lumMod val="75000"/>
                  </a:schemeClr>
                </a:solidFill>
              </a:rPr>
              <a:t>vs. </a:t>
            </a: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kmetijska zakonodaja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300"/>
              </a:spcBef>
            </a:pPr>
            <a:r>
              <a:rPr lang="sl-SI" sz="20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Pravni status kmeta</a:t>
            </a:r>
            <a:endParaRPr lang="en-US" sz="20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lvl="1">
              <a:spcBef>
                <a:spcPts val="300"/>
              </a:spcBef>
            </a:pPr>
            <a:r>
              <a:rPr lang="sl-SI" sz="20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„Konflikt interesov“ </a:t>
            </a:r>
            <a:r>
              <a:rPr lang="en-US" sz="2000" b="0" i="0" dirty="0">
                <a:solidFill>
                  <a:schemeClr val="accent1">
                    <a:lumMod val="75000"/>
                  </a:schemeClr>
                </a:solidFill>
                <a:effectLst/>
                <a:sym typeface="Wingdings" panose="05000000000000000000" pitchFamily="2" charset="2"/>
              </a:rPr>
              <a:t>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zmeda na terenu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Sezonsko nastajanje odpadkov </a:t>
            </a:r>
            <a:r>
              <a:rPr lang="sl-SI" sz="2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jesenska zbiralna akcija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odp. FFS in OE-FFS)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Obveščanje vseh zainteresiranih deležnikov (sodelovanje SLOPAK + GIZ fitofarmacije + UVHVVR + Surovina)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Prevzemanje odpadkov izven akcije zbiranja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Da ali ne?!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(Samo FFS? Samo odp. emb. FFS? V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išji stroški – kdo jih krije?)</a:t>
            </a:r>
            <a:endParaRPr lang="sl-SI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l-SI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Potrdilo </a:t>
            </a:r>
            <a:r>
              <a:rPr lang="sl-SI" sz="2400" b="1" i="1" dirty="0">
                <a:solidFill>
                  <a:schemeClr val="accent1">
                    <a:lumMod val="75000"/>
                  </a:schemeClr>
                </a:solidFill>
                <a:effectLst/>
              </a:rPr>
              <a:t>vs. </a:t>
            </a:r>
            <a:r>
              <a:rPr lang="sl-SI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Evidenčni list</a:t>
            </a:r>
            <a:endParaRPr lang="en-US" sz="2400" b="1" i="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5" name="Označba mesta besedila 14">
            <a:extLst>
              <a:ext uri="{FF2B5EF4-FFF2-40B4-BE49-F238E27FC236}">
                <a16:creationId xmlns:a16="http://schemas.microsoft.com/office/drawing/2014/main" id="{ED7D0A4E-292C-F674-B87D-8072882999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95776" y="1143341"/>
            <a:ext cx="5190498" cy="4680000"/>
          </a:xfrm>
        </p:spPr>
        <p:txBody>
          <a:bodyPr/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20 01 19*</a:t>
            </a: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lvl="1"/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ne samo odp. FFS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gnojila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repelenti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insekticidi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spcBef>
                <a:spcPts val="300"/>
              </a:spcBef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…</a:t>
            </a:r>
            <a:endParaRPr lang="sl-SI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odzivni čas: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Kontrola pripravljenih količin za oddajo</a:t>
            </a:r>
          </a:p>
          <a:p>
            <a:pPr lvl="2"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&gt; 100 kg večkrat letno?! 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2 01 </a:t>
            </a: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08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Možnost ponovne uporabe?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samo odp. FFS, ki so bili dani na trg! 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(oddajo zaloge iz skladišča krije imetnik sam)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F412C28-F950-249F-0296-7181ADAACD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rtl="0"/>
            <a:endParaRPr lang="sl-SI" noProof="0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998AD7F-CB2A-8F3F-363F-0319512FD6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16</a:t>
            </a:fld>
            <a:endParaRPr lang="sl-SI" noProof="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5E07CEE-27D4-E6A6-FE38-BC39970C1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20996" y="665698"/>
            <a:ext cx="2931746" cy="21988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Označba mesta noge 16">
            <a:extLst>
              <a:ext uri="{FF2B5EF4-FFF2-40B4-BE49-F238E27FC236}">
                <a16:creationId xmlns:a16="http://schemas.microsoft.com/office/drawing/2014/main" id="{6DE8A969-7B9E-1A10-3AC9-716534C1D55E}"/>
              </a:ext>
            </a:extLst>
          </p:cNvPr>
          <p:cNvSpPr txBox="1">
            <a:spLocks/>
          </p:cNvSpPr>
          <p:nvPr/>
        </p:nvSpPr>
        <p:spPr>
          <a:xfrm>
            <a:off x="431700" y="6235118"/>
            <a:ext cx="56642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050" i="1" dirty="0">
                <a:latin typeface="Calibri" panose="020F0502020204030204" pitchFamily="34" charset="0"/>
                <a:cs typeface="Calibri" panose="020F0502020204030204" pitchFamily="34" charset="0"/>
              </a:rPr>
              <a:t>Vir fotografij: arhiv Slopak d.o.o.</a:t>
            </a:r>
          </a:p>
        </p:txBody>
      </p:sp>
    </p:spTree>
    <p:extLst>
      <p:ext uri="{BB962C8B-B14F-4D97-AF65-F5344CB8AC3E}">
        <p14:creationId xmlns:p14="http://schemas.microsoft.com/office/powerpoint/2010/main" val="2392370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512D8A19-AFF2-FBE1-6186-3471D75E0A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17</a:t>
            </a:fld>
            <a:endParaRPr lang="sl-SI" noProof="0" dirty="0"/>
          </a:p>
        </p:txBody>
      </p:sp>
      <p:sp>
        <p:nvSpPr>
          <p:cNvPr id="9" name="Naslov 8">
            <a:extLst>
              <a:ext uri="{FF2B5EF4-FFF2-40B4-BE49-F238E27FC236}">
                <a16:creationId xmlns:a16="http://schemas.microsoft.com/office/drawing/2014/main" id="{B0641022-DB1F-3074-FFFC-B2B40C1F0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82193"/>
            <a:ext cx="11328000" cy="432000"/>
          </a:xfrm>
        </p:spPr>
        <p:txBody>
          <a:bodyPr/>
          <a:lstStyle/>
          <a:p>
            <a:r>
              <a:rPr lang="sl-SI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Namesto ZAKLJUČKOV </a:t>
            </a:r>
            <a:r>
              <a:rPr lang="en-US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…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3C78166F-CDA3-0C7B-5B87-0789D8CBD7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895664"/>
              </p:ext>
            </p:extLst>
          </p:nvPr>
        </p:nvGraphicFramePr>
        <p:xfrm>
          <a:off x="2064928" y="1209392"/>
          <a:ext cx="7223862" cy="180964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03977">
                  <a:extLst>
                    <a:ext uri="{9D8B030D-6E8A-4147-A177-3AD203B41FA5}">
                      <a16:colId xmlns:a16="http://schemas.microsoft.com/office/drawing/2014/main" val="3922368439"/>
                    </a:ext>
                  </a:extLst>
                </a:gridCol>
                <a:gridCol w="1203977">
                  <a:extLst>
                    <a:ext uri="{9D8B030D-6E8A-4147-A177-3AD203B41FA5}">
                      <a16:colId xmlns:a16="http://schemas.microsoft.com/office/drawing/2014/main" val="1298333356"/>
                    </a:ext>
                  </a:extLst>
                </a:gridCol>
                <a:gridCol w="1203977">
                  <a:extLst>
                    <a:ext uri="{9D8B030D-6E8A-4147-A177-3AD203B41FA5}">
                      <a16:colId xmlns:a16="http://schemas.microsoft.com/office/drawing/2014/main" val="797246550"/>
                    </a:ext>
                  </a:extLst>
                </a:gridCol>
                <a:gridCol w="1203977">
                  <a:extLst>
                    <a:ext uri="{9D8B030D-6E8A-4147-A177-3AD203B41FA5}">
                      <a16:colId xmlns:a16="http://schemas.microsoft.com/office/drawing/2014/main" val="1719530654"/>
                    </a:ext>
                  </a:extLst>
                </a:gridCol>
                <a:gridCol w="1203977">
                  <a:extLst>
                    <a:ext uri="{9D8B030D-6E8A-4147-A177-3AD203B41FA5}">
                      <a16:colId xmlns:a16="http://schemas.microsoft.com/office/drawing/2014/main" val="3749491398"/>
                    </a:ext>
                  </a:extLst>
                </a:gridCol>
                <a:gridCol w="1203977">
                  <a:extLst>
                    <a:ext uri="{9D8B030D-6E8A-4147-A177-3AD203B41FA5}">
                      <a16:colId xmlns:a16="http://schemas.microsoft.com/office/drawing/2014/main" val="233679146"/>
                    </a:ext>
                  </a:extLst>
                </a:gridCol>
              </a:tblGrid>
              <a:tr h="662540">
                <a:tc>
                  <a:txBody>
                    <a:bodyPr/>
                    <a:lstStyle/>
                    <a:p>
                      <a:r>
                        <a:rPr lang="sl-SI" noProof="0" dirty="0">
                          <a:solidFill>
                            <a:schemeClr val="tx1"/>
                          </a:solidFill>
                        </a:rPr>
                        <a:t>ZBRANI  odp. FFS</a:t>
                      </a:r>
                      <a:endParaRPr 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noProof="0" dirty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noProof="0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3814998"/>
                  </a:ext>
                </a:extLst>
              </a:tr>
              <a:tr h="382369">
                <a:tc>
                  <a:txBody>
                    <a:bodyPr/>
                    <a:lstStyle/>
                    <a:p>
                      <a:r>
                        <a:rPr lang="en-US" b="1" noProof="0" dirty="0"/>
                        <a:t>20 01 19*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6.819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7.186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3.275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noProof="0" dirty="0"/>
                        <a:t>3.789 kg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noProof="0" dirty="0"/>
                        <a:t>5.060 kg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328801"/>
                  </a:ext>
                </a:extLst>
              </a:tr>
              <a:tr h="382369">
                <a:tc>
                  <a:txBody>
                    <a:bodyPr/>
                    <a:lstStyle/>
                    <a:p>
                      <a:r>
                        <a:rPr lang="en-US" b="1" noProof="0" dirty="0"/>
                        <a:t>02 01 08*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1.116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1.368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1.012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noProof="0" dirty="0"/>
                        <a:t>2.500 kg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noProof="0" dirty="0"/>
                        <a:t>2.117 kg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982060"/>
                  </a:ext>
                </a:extLst>
              </a:tr>
              <a:tr h="382369">
                <a:tc>
                  <a:txBody>
                    <a:bodyPr/>
                    <a:lstStyle/>
                    <a:p>
                      <a:r>
                        <a:rPr lang="sl-SI" b="1" noProof="0" dirty="0"/>
                        <a:t>Skupaj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7.935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8.554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4.287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noProof="0" dirty="0"/>
                        <a:t>6.289 kg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noProof="0" dirty="0"/>
                        <a:t>7.177 kg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56807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BFE9870-3F1E-0F57-7E59-7889517A3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24655"/>
              </p:ext>
            </p:extLst>
          </p:nvPr>
        </p:nvGraphicFramePr>
        <p:xfrm>
          <a:off x="2064928" y="3582282"/>
          <a:ext cx="7223862" cy="10402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03977">
                  <a:extLst>
                    <a:ext uri="{9D8B030D-6E8A-4147-A177-3AD203B41FA5}">
                      <a16:colId xmlns:a16="http://schemas.microsoft.com/office/drawing/2014/main" val="3922368439"/>
                    </a:ext>
                  </a:extLst>
                </a:gridCol>
                <a:gridCol w="1203977">
                  <a:extLst>
                    <a:ext uri="{9D8B030D-6E8A-4147-A177-3AD203B41FA5}">
                      <a16:colId xmlns:a16="http://schemas.microsoft.com/office/drawing/2014/main" val="1298333356"/>
                    </a:ext>
                  </a:extLst>
                </a:gridCol>
                <a:gridCol w="1203977">
                  <a:extLst>
                    <a:ext uri="{9D8B030D-6E8A-4147-A177-3AD203B41FA5}">
                      <a16:colId xmlns:a16="http://schemas.microsoft.com/office/drawing/2014/main" val="797246550"/>
                    </a:ext>
                  </a:extLst>
                </a:gridCol>
                <a:gridCol w="1203977">
                  <a:extLst>
                    <a:ext uri="{9D8B030D-6E8A-4147-A177-3AD203B41FA5}">
                      <a16:colId xmlns:a16="http://schemas.microsoft.com/office/drawing/2014/main" val="1719530654"/>
                    </a:ext>
                  </a:extLst>
                </a:gridCol>
                <a:gridCol w="1203977">
                  <a:extLst>
                    <a:ext uri="{9D8B030D-6E8A-4147-A177-3AD203B41FA5}">
                      <a16:colId xmlns:a16="http://schemas.microsoft.com/office/drawing/2014/main" val="241576689"/>
                    </a:ext>
                  </a:extLst>
                </a:gridCol>
                <a:gridCol w="1203977">
                  <a:extLst>
                    <a:ext uri="{9D8B030D-6E8A-4147-A177-3AD203B41FA5}">
                      <a16:colId xmlns:a16="http://schemas.microsoft.com/office/drawing/2014/main" val="2267501044"/>
                    </a:ext>
                  </a:extLst>
                </a:gridCol>
              </a:tblGrid>
              <a:tr h="656451">
                <a:tc>
                  <a:txBody>
                    <a:bodyPr/>
                    <a:lstStyle/>
                    <a:p>
                      <a:r>
                        <a:rPr lang="sl-SI" noProof="0" dirty="0">
                          <a:solidFill>
                            <a:schemeClr val="tx1"/>
                          </a:solidFill>
                        </a:rPr>
                        <a:t>ZBRANA  OE-FFS</a:t>
                      </a:r>
                      <a:endParaRPr 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noProof="0" dirty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noProof="0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3814998"/>
                  </a:ext>
                </a:extLst>
              </a:tr>
              <a:tr h="383771">
                <a:tc>
                  <a:txBody>
                    <a:bodyPr/>
                    <a:lstStyle/>
                    <a:p>
                      <a:r>
                        <a:rPr lang="sl-SI" b="1" noProof="0" dirty="0"/>
                        <a:t>Skupaj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10,90 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12,86 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14,65 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noProof="0" dirty="0"/>
                        <a:t>15,80 ton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noProof="0" dirty="0"/>
                        <a:t>18,30 ton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328801"/>
                  </a:ext>
                </a:extLst>
              </a:tr>
            </a:tbl>
          </a:graphicData>
        </a:graphic>
      </p:graphicFrame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1EB804D2-060D-2051-64B6-1D364ACB6D21}"/>
              </a:ext>
            </a:extLst>
          </p:cNvPr>
          <p:cNvSpPr txBox="1"/>
          <p:nvPr/>
        </p:nvSpPr>
        <p:spPr>
          <a:xfrm>
            <a:off x="3334448" y="5543443"/>
            <a:ext cx="4684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chemeClr val="accent1">
                    <a:lumMod val="75000"/>
                  </a:schemeClr>
                </a:solidFill>
              </a:rPr>
              <a:t>eva.lipovz.ancik@slopak.si</a:t>
            </a:r>
          </a:p>
        </p:txBody>
      </p:sp>
    </p:spTree>
    <p:extLst>
      <p:ext uri="{BB962C8B-B14F-4D97-AF65-F5344CB8AC3E}">
        <p14:creationId xmlns:p14="http://schemas.microsoft.com/office/powerpoint/2010/main" val="1726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64FECE32-2A4F-949F-36FE-D68F96B1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44335"/>
            <a:ext cx="11328000" cy="604024"/>
          </a:xfrm>
        </p:spPr>
        <p:txBody>
          <a:bodyPr/>
          <a:lstStyle/>
          <a:p>
            <a:r>
              <a:rPr lang="sl-SI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VSEBINA</a:t>
            </a:r>
            <a:endParaRPr lang="sl-SI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BEC45358-EEFF-3A37-4E2A-95D9C85CE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12845"/>
            <a:ext cx="10368272" cy="396197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sz="2800" dirty="0">
                <a:solidFill>
                  <a:schemeClr val="accent1">
                    <a:lumMod val="75000"/>
                  </a:schemeClr>
                </a:solidFill>
              </a:rPr>
              <a:t>OKOLJSKA ZAKONODAJA:</a:t>
            </a:r>
          </a:p>
          <a:p>
            <a:pPr lvl="1">
              <a:lnSpc>
                <a:spcPct val="100000"/>
              </a:lnSpc>
            </a:pPr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Koncept PRO</a:t>
            </a:r>
          </a:p>
          <a:p>
            <a:pPr lvl="1">
              <a:lnSpc>
                <a:spcPct val="100000"/>
              </a:lnSpc>
            </a:pPr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PPWR uredba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sl-SI" sz="2800" dirty="0">
                <a:solidFill>
                  <a:schemeClr val="accent1">
                    <a:lumMod val="75000"/>
                  </a:schemeClr>
                </a:solidFill>
              </a:rPr>
              <a:t>UPRAVLJANJE SISTEMA RAVNANJA Z ODP. FFS </a:t>
            </a:r>
            <a:r>
              <a:rPr lang="sl-SI" sz="2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sl-SI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l-SI" sz="3200" dirty="0">
                <a:solidFill>
                  <a:schemeClr val="accent1">
                    <a:lumMod val="75000"/>
                  </a:schemeClr>
                </a:solidFill>
              </a:rPr>
              <a:t>FFS SHEMA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sl-SI" sz="2800" dirty="0">
                <a:solidFill>
                  <a:schemeClr val="accent1">
                    <a:lumMod val="75000"/>
                  </a:schemeClr>
                </a:solidFill>
              </a:rPr>
              <a:t>Ravnanje z odpadno embalažo FFS </a:t>
            </a:r>
            <a:r>
              <a:rPr lang="sl-SI" sz="2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sl-SI" sz="2800" dirty="0">
                <a:solidFill>
                  <a:schemeClr val="accent1">
                    <a:lumMod val="75000"/>
                  </a:schemeClr>
                </a:solidFill>
              </a:rPr>
              <a:t>SISTEM ZNOTRAJ SISTEMA </a:t>
            </a:r>
          </a:p>
          <a:p>
            <a:pPr>
              <a:lnSpc>
                <a:spcPct val="100000"/>
              </a:lnSpc>
            </a:pPr>
            <a:r>
              <a:rPr lang="sl-SI" sz="2800" dirty="0">
                <a:solidFill>
                  <a:schemeClr val="accent1">
                    <a:lumMod val="75000"/>
                  </a:schemeClr>
                </a:solidFill>
              </a:rPr>
              <a:t>IZZIVI iz prakse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sl-SI" sz="2800" dirty="0">
                <a:solidFill>
                  <a:schemeClr val="accent1">
                    <a:lumMod val="75000"/>
                  </a:schemeClr>
                </a:solidFill>
              </a:rPr>
              <a:t>ZAKLJUČKI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425B305-1295-D21F-3788-B932C71AD9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endParaRPr lang="sl-SI" sz="1100" i="1" noProof="0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0A8AD88-6BE6-6EF1-6321-E0D3F7F2655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2</a:t>
            </a:fld>
            <a:endParaRPr lang="sl-SI" noProof="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901BE96-1DB5-D145-EA9D-CC0EE4BF9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74" y="5456553"/>
            <a:ext cx="9686785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95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F4D218-E030-6159-30BA-2761546AB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15459"/>
            <a:ext cx="11328000" cy="432000"/>
          </a:xfrm>
        </p:spPr>
        <p:txBody>
          <a:bodyPr/>
          <a:lstStyle/>
          <a:p>
            <a:r>
              <a:rPr lang="sl-SI" sz="36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ZAKONODAJA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90AC002-E350-79FD-653D-C504D2513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65262"/>
            <a:ext cx="9877412" cy="530609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sl-SI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OKOLJSKA:</a:t>
            </a:r>
          </a:p>
          <a:p>
            <a:r>
              <a:rPr lang="sl-SI" sz="2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Zakon o varstvu okolja</a:t>
            </a:r>
            <a:endParaRPr lang="sl-SI" sz="14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Uredba o odpadkih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l-SI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Uredba o ravnanju z odpadnimi FFS, ki vsebujejo nevarne snovi </a:t>
            </a:r>
          </a:p>
          <a:p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Uredba o embalaži in odpadni embalaži</a:t>
            </a:r>
          </a:p>
          <a:p>
            <a:pPr>
              <a:spcBef>
                <a:spcPts val="1800"/>
              </a:spcBef>
            </a:pPr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Evropska uredba 2025/40 o embalaži in odpadni embalaži (PPWR uredba)</a:t>
            </a:r>
          </a:p>
          <a:p>
            <a:pPr marL="0" indent="0">
              <a:spcBef>
                <a:spcPct val="0"/>
              </a:spcBef>
              <a:buNone/>
            </a:pPr>
            <a:endParaRPr lang="sl-SI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sl-SI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DRUGA:</a:t>
            </a:r>
            <a:endParaRPr lang="en-US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Zakonodaja iz drugih področij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=&gt; </a:t>
            </a:r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Uprava za varno hrano, veterinarstvo in varstvo rastlin (MKGP)</a:t>
            </a:r>
          </a:p>
          <a:p>
            <a:pPr lvl="2"/>
            <a:r>
              <a:rPr lang="sl-SI" sz="1800" b="0" dirty="0">
                <a:solidFill>
                  <a:schemeClr val="accent1">
                    <a:lumMod val="75000"/>
                  </a:schemeClr>
                </a:solidFill>
                <a:effectLst/>
              </a:rPr>
              <a:t>Zakon o FFS</a:t>
            </a:r>
            <a:endParaRPr lang="en-US" sz="1800" b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lvl="2"/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Pravilnik o pravilni uporabi FFS</a:t>
            </a:r>
          </a:p>
          <a:p>
            <a:pPr lvl="2"/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F412C28-F950-249F-0296-7181ADAACD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360092" y="1966823"/>
            <a:ext cx="2615907" cy="268301"/>
          </a:xfrm>
        </p:spPr>
        <p:txBody>
          <a:bodyPr/>
          <a:lstStyle/>
          <a:p>
            <a:pPr algn="r"/>
            <a:r>
              <a:rPr lang="sl-SI" sz="800" i="1" dirty="0"/>
              <a:t>VIR: </a:t>
            </a:r>
            <a:r>
              <a:rPr lang="sl-SI" sz="800" i="1" dirty="0">
                <a:hlinkClick r:id="rId2"/>
              </a:rPr>
              <a:t>https://ekoloski.czs.si/zakonodaja/</a:t>
            </a:r>
            <a:r>
              <a:rPr lang="sl-SI" sz="800" i="1" dirty="0"/>
              <a:t> , 12.11.2025</a:t>
            </a:r>
            <a:endParaRPr lang="sl-SI" sz="800" i="1" noProof="0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998AD7F-CB2A-8F3F-363F-0319512FD6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3</a:t>
            </a:fld>
            <a:endParaRPr lang="sl-SI" noProof="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7609B7E-34BE-99B8-2D1B-46B0AE507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093" y="163699"/>
            <a:ext cx="2625908" cy="18031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62591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67A3C-E342-F61E-0405-113402A0E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80DAF7-C4D3-506A-AE38-D21AD623B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8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Zakon o varstvu okolja (ZVO-2)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202EB5C7-0FBC-9121-B26B-F07502E5D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28" y="1665332"/>
            <a:ext cx="7640848" cy="4405156"/>
          </a:xfrm>
        </p:spPr>
        <p:txBody>
          <a:bodyPr/>
          <a:lstStyle/>
          <a:p>
            <a:pPr marL="266700" lvl="1" indent="-266700">
              <a:lnSpc>
                <a:spcPct val="100000"/>
              </a:lnSpc>
              <a:spcBef>
                <a:spcPts val="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Celotno okolje</a:t>
            </a: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Integracija evropskih določil:</a:t>
            </a:r>
          </a:p>
          <a:p>
            <a:pPr lvl="1">
              <a:lnSpc>
                <a:spcPct val="100000"/>
              </a:lnSpc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Krožno gospodarstvo</a:t>
            </a:r>
            <a:endParaRPr lang="sl-SI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Povzročitelj oz. onesnaževalec plača</a:t>
            </a:r>
          </a:p>
          <a:p>
            <a:pPr lvl="1">
              <a:lnSpc>
                <a:spcPct val="100000"/>
              </a:lnSpc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Proizvajalčeve razširjene odgovornosti</a:t>
            </a: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Celovita ureditev področja ravnanja z odpadki:</a:t>
            </a:r>
          </a:p>
          <a:p>
            <a:pPr lvl="1">
              <a:lnSpc>
                <a:spcPct val="100000"/>
              </a:lnSpc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Temeljna pravila ravnanja z odpadki</a:t>
            </a:r>
          </a:p>
          <a:p>
            <a:pPr lvl="1">
              <a:lnSpc>
                <a:spcPct val="100000"/>
              </a:lnSpc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Pogoji in merila za prenehanje statusa odpadka</a:t>
            </a:r>
          </a:p>
          <a:p>
            <a:pPr lvl="1">
              <a:lnSpc>
                <a:spcPct val="100000"/>
              </a:lnSpc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Ureditev sistemov PRO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prevzemanje finančnih odgovornosti proizvajalcev za odpadno embalažo</a:t>
            </a:r>
            <a:endParaRPr lang="sl-SI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66700" lvl="1" indent="0">
              <a:buNone/>
            </a:pPr>
            <a:endParaRPr lang="sl-SI" sz="24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i="1" dirty="0">
              <a:solidFill>
                <a:schemeClr val="tx2"/>
              </a:solidFill>
            </a:endParaRP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C7380306-04F1-363A-EF03-1E659F045D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endParaRPr lang="sl-SI" noProof="0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25E2EAFC-DA5B-E84F-BC1C-E77CCC911E3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4</a:t>
            </a:fld>
            <a:endParaRPr lang="sl-SI" noProof="0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6E1CC76-98DE-DC62-69C8-D704B9DBC63C}"/>
              </a:ext>
            </a:extLst>
          </p:cNvPr>
          <p:cNvSpPr txBox="1"/>
          <p:nvPr/>
        </p:nvSpPr>
        <p:spPr>
          <a:xfrm>
            <a:off x="286827" y="864000"/>
            <a:ext cx="11583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Uradni list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RS,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 št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 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 44/22, 18/23 – ZDU-1O, 78/23 – ZUNPEOVE, 23/24, 21/25 – ZOPVOOV in 56/25 – PoZ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2F8C146-5399-3798-F2AD-82E63617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296000"/>
            <a:ext cx="5143500" cy="3429000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614F7E6D-C3A2-8E1F-45B1-7A81A6C53069}"/>
              </a:ext>
            </a:extLst>
          </p:cNvPr>
          <p:cNvSpPr txBox="1"/>
          <p:nvPr/>
        </p:nvSpPr>
        <p:spPr>
          <a:xfrm>
            <a:off x="10192828" y="5855044"/>
            <a:ext cx="19991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800" i="1" dirty="0"/>
              <a:t>VIR: </a:t>
            </a:r>
            <a:r>
              <a:rPr lang="sl-SI" sz="800" i="1" dirty="0">
                <a:hlinkClick r:id="rId3"/>
              </a:rPr>
              <a:t>https://www.slovenec.org/</a:t>
            </a:r>
            <a:r>
              <a:rPr lang="sl-SI" sz="800" i="1" dirty="0"/>
              <a:t>, 13.11.2025</a:t>
            </a:r>
          </a:p>
        </p:txBody>
      </p:sp>
    </p:spTree>
    <p:extLst>
      <p:ext uri="{BB962C8B-B14F-4D97-AF65-F5344CB8AC3E}">
        <p14:creationId xmlns:p14="http://schemas.microsoft.com/office/powerpoint/2010/main" val="2116910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FCE24-FBE3-75E5-789E-7F4674AB6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07A923-0A1B-815A-4ACB-3241BC17A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14132"/>
            <a:ext cx="11328000" cy="432000"/>
          </a:xfrm>
        </p:spPr>
        <p:txBody>
          <a:bodyPr/>
          <a:lstStyle/>
          <a:p>
            <a:r>
              <a:rPr lang="sl-SI" sz="28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Uredba o odpadkih  </a:t>
            </a:r>
            <a:r>
              <a:rPr lang="sl-SI" sz="2400" i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(usklajena z evropsko WFD!)</a:t>
            </a:r>
            <a:endParaRPr lang="sl-SI" sz="2800" i="1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DC676A0-0060-7985-9891-7C8CCF964A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endParaRPr lang="sl-SI" noProof="0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990609A-9808-CA3C-E55C-C00DAD6DA31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5</a:t>
            </a:fld>
            <a:endParaRPr lang="sl-SI" noProof="0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D8C9F3AE-14EA-65C0-68F3-F71FA5255570}"/>
              </a:ext>
            </a:extLst>
          </p:cNvPr>
          <p:cNvSpPr txBox="1"/>
          <p:nvPr/>
        </p:nvSpPr>
        <p:spPr>
          <a:xfrm>
            <a:off x="304440" y="549399"/>
            <a:ext cx="11583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Uradni list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RS,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 št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 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  77/22, 113/23 in 13/25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9" name="Označba mesta vsebine 5">
            <a:extLst>
              <a:ext uri="{FF2B5EF4-FFF2-40B4-BE49-F238E27FC236}">
                <a16:creationId xmlns:a16="http://schemas.microsoft.com/office/drawing/2014/main" id="{D228E639-E819-D2F8-18A5-95E5111B6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85" y="1140094"/>
            <a:ext cx="6909279" cy="5503774"/>
          </a:xfrm>
        </p:spPr>
        <p:txBody>
          <a:bodyPr/>
          <a:lstStyle/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000" b="1" dirty="0">
                <a:solidFill>
                  <a:schemeClr val="accent1">
                    <a:lumMod val="75000"/>
                  </a:schemeClr>
                </a:solidFill>
              </a:rPr>
              <a:t>Definicije: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Odpadek in hierarhija ravnanja z odpadki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Komunalni in nekomunalni odpadki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Fizična in pravna oseba  prepuščanja in oddajanje odpadkov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Splošna pravila ravnanja (ločeno zbiranje, skladiščenje, označevanje, prepoved mešanja nevarnih odp., ...)</a:t>
            </a: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000" b="1" dirty="0">
                <a:solidFill>
                  <a:schemeClr val="accent1">
                    <a:lumMod val="75000"/>
                  </a:schemeClr>
                </a:solidFill>
              </a:rPr>
              <a:t>Razvrščanje odpadkov in EVIDENČNI LIST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Seznam odpadkov (Odl. 2000/532/ES)  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m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esto nastanka, 20 glavnih skupin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6-številčna oznaka XX XX XX (če nevaren: XX XX XX*)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Evidenčni list: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obvezen pri oddajanju odpadkov!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veljaven, ko 2x podpisan (pošiljatelj in prevzemnik)</a:t>
            </a: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000" b="1" dirty="0">
                <a:solidFill>
                  <a:schemeClr val="accent1">
                    <a:lumMod val="75000"/>
                  </a:schemeClr>
                </a:solidFill>
              </a:rPr>
              <a:t>Obveznosti izvirnega povzročitelja odpadkov 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(izvirni povzročitelj </a:t>
            </a:r>
            <a:r>
              <a:rPr lang="sl-SI" sz="1800" i="1" dirty="0">
                <a:solidFill>
                  <a:schemeClr val="accent1">
                    <a:lumMod val="75000"/>
                  </a:schemeClr>
                </a:solidFill>
              </a:rPr>
              <a:t>vs. </a:t>
            </a: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imetnik)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Evidenca o nastalih odpadkih in ravnanju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Načrt gospodarjenja z odpadki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Poročanje 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(do 31.03. za preteklo leto)</a:t>
            </a:r>
          </a:p>
          <a:p>
            <a:pPr marL="266700" lvl="1" indent="0">
              <a:buNone/>
            </a:pPr>
            <a:endParaRPr lang="sl-SI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i="1" dirty="0">
              <a:solidFill>
                <a:schemeClr val="tx2"/>
              </a:solidFill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6BAC204-DB9F-30A9-4B58-A979E29B8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290" y="3860458"/>
            <a:ext cx="1414348" cy="1871932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761F6F0-A335-DEE9-9614-7C9D4BE77DF0}"/>
              </a:ext>
            </a:extLst>
          </p:cNvPr>
          <p:cNvSpPr txBox="1"/>
          <p:nvPr/>
        </p:nvSpPr>
        <p:spPr>
          <a:xfrm>
            <a:off x="6800526" y="4645462"/>
            <a:ext cx="1063876" cy="52322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900" b="1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Arial"/>
              </a:rPr>
              <a:t>ODPADNA BARVA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l-SI" sz="1000" b="1" dirty="0"/>
              <a:t>08 01 11*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sl-SI" sz="600" b="1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900" b="1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Arial"/>
              </a:rPr>
              <a:t>NEVARNI ODPADEK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B6F2B499-BAB5-85D8-8C3D-6418CF06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502" y="180724"/>
            <a:ext cx="3621618" cy="517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53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EB95A-DF55-2665-396F-CE65BDD0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49B50E-ED50-FB0C-B7A6-CB3949F1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80160"/>
            <a:ext cx="11328000" cy="432000"/>
          </a:xfrm>
        </p:spPr>
        <p:txBody>
          <a:bodyPr/>
          <a:lstStyle/>
          <a:p>
            <a:r>
              <a:rPr lang="sl-SI" sz="28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Uredba o ravnanju z odpadnimi FFS, ki vsebujejo nevarne snovi  </a:t>
            </a:r>
            <a:r>
              <a:rPr lang="sl-SI" sz="20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(1)</a:t>
            </a:r>
            <a:r>
              <a:rPr lang="sl-SI" sz="28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E3BC1967-FDFA-BE8D-21A2-5175413D11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6</a:t>
            </a:fld>
            <a:endParaRPr lang="sl-SI" noProof="0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E904EDF-451C-F2A7-9739-DD4826D961AF}"/>
              </a:ext>
            </a:extLst>
          </p:cNvPr>
          <p:cNvSpPr txBox="1"/>
          <p:nvPr/>
        </p:nvSpPr>
        <p:spPr>
          <a:xfrm>
            <a:off x="362789" y="749308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Uradni list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RS,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 št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 119/06, 84/18 – ZIURKOE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in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 44/22 – ZVO-2)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Slika 7" descr="Slika, ki vsebuje besede besedilo, steklenica&#10;&#10;Opis je samodejno ustvarjen">
            <a:extLst>
              <a:ext uri="{FF2B5EF4-FFF2-40B4-BE49-F238E27FC236}">
                <a16:creationId xmlns:a16="http://schemas.microsoft.com/office/drawing/2014/main" id="{01FF5AC8-579B-506C-8F2E-8113C8F11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rcRect l="49254" t="19529" r="14887" b="9940"/>
          <a:stretch/>
        </p:blipFill>
        <p:spPr bwMode="auto">
          <a:xfrm>
            <a:off x="9282023" y="2471439"/>
            <a:ext cx="2693977" cy="2980607"/>
          </a:xfrm>
          <a:prstGeom prst="rect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značba mesta vsebine 5">
            <a:extLst>
              <a:ext uri="{FF2B5EF4-FFF2-40B4-BE49-F238E27FC236}">
                <a16:creationId xmlns:a16="http://schemas.microsoft.com/office/drawing/2014/main" id="{9692DD8D-4D9E-A8FC-D5B2-02AEA095A386}"/>
              </a:ext>
            </a:extLst>
          </p:cNvPr>
          <p:cNvSpPr txBox="1">
            <a:spLocks/>
          </p:cNvSpPr>
          <p:nvPr/>
        </p:nvSpPr>
        <p:spPr>
          <a:xfrm>
            <a:off x="362789" y="1497011"/>
            <a:ext cx="9637922" cy="4205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FFS = PRO proizvod </a:t>
            </a: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sl-SI" sz="2800" b="1" u="sng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Shema FFS</a:t>
            </a:r>
            <a:endParaRPr lang="sl-SI" sz="24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Odpadni FFS: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Odpadki iz kmetijstva  02 01 08*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Ločene frakcije  20 01 19*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i="1" dirty="0">
                <a:solidFill>
                  <a:schemeClr val="accent1">
                    <a:lumMod val="75000"/>
                  </a:schemeClr>
                </a:solidFill>
              </a:rPr>
              <a:t>Ne za odpadno prodajno embalažo, če je pravilno izpraznjena!</a:t>
            </a: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Definicije: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Proizvajalec = FFS daje na trg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Distributer = trgovec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Končni uporabnik (KU) = fiz./prav. oseba, ki uporabi FFS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Izvajalec javne službe (IJS) = komunalno podjetje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sl-SI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166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6CC8C-A6B2-C15D-A29B-BE8444F92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2B02ED-12FC-8013-6242-AB567F9F4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80160"/>
            <a:ext cx="11328000" cy="432000"/>
          </a:xfrm>
        </p:spPr>
        <p:txBody>
          <a:bodyPr/>
          <a:lstStyle/>
          <a:p>
            <a:r>
              <a:rPr lang="sl-SI" sz="28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Uredba o ravnanju z odpadnimi FFS, ki vsebujejo nevarne snovi  </a:t>
            </a:r>
            <a:r>
              <a:rPr lang="sl-SI" sz="20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(2)</a:t>
            </a:r>
            <a:r>
              <a:rPr lang="sl-SI" sz="28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3B4E178-54CC-D4D3-C10E-374B1BC5C7C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7</a:t>
            </a:fld>
            <a:endParaRPr lang="sl-SI" noProof="0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1CED2AF7-5625-8382-351C-4DE0D34CD29A}"/>
              </a:ext>
            </a:extLst>
          </p:cNvPr>
          <p:cNvSpPr txBox="1"/>
          <p:nvPr/>
        </p:nvSpPr>
        <p:spPr>
          <a:xfrm>
            <a:off x="362789" y="749308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Uradni list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RS,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 št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 119/06, 84/18 – ZIURKOE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in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 44/22 – ZVO-2)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Označba mesta vsebine 5">
            <a:extLst>
              <a:ext uri="{FF2B5EF4-FFF2-40B4-BE49-F238E27FC236}">
                <a16:creationId xmlns:a16="http://schemas.microsoft.com/office/drawing/2014/main" id="{D8F78524-DC3C-EBBB-6B48-2F4F5E3F7D3C}"/>
              </a:ext>
            </a:extLst>
          </p:cNvPr>
          <p:cNvSpPr txBox="1">
            <a:spLocks/>
          </p:cNvSpPr>
          <p:nvPr/>
        </p:nvSpPr>
        <p:spPr>
          <a:xfrm>
            <a:off x="432000" y="1301195"/>
            <a:ext cx="6357188" cy="54000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Obveznosti: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PROIZVAJALEC: 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b="1" dirty="0">
                <a:solidFill>
                  <a:schemeClr val="accent1">
                    <a:lumMod val="75000"/>
                  </a:schemeClr>
                </a:solidFill>
              </a:rPr>
              <a:t>na svoje stroške:  </a:t>
            </a:r>
            <a:r>
              <a:rPr lang="sl-SI" sz="1600" dirty="0">
                <a:solidFill>
                  <a:schemeClr val="accent1">
                    <a:lumMod val="75000"/>
                  </a:schemeClr>
                </a:solidFill>
              </a:rPr>
              <a:t>zbiranje + pon.uporaba + odstranjevanje (KU, distributerji, IJS) </a:t>
            </a:r>
            <a:r>
              <a:rPr lang="sl-SI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samostojno ali skupno</a:t>
            </a:r>
            <a:endParaRPr lang="sl-SI" sz="1600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chemeClr val="accent1">
                    <a:lumMod val="75000"/>
                  </a:schemeClr>
                </a:solidFill>
              </a:rPr>
              <a:t>vpis v evidenco proizvajalcev FFS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chemeClr val="accent1">
                    <a:lumMod val="75000"/>
                  </a:schemeClr>
                </a:solidFill>
              </a:rPr>
              <a:t>Načrt ravnanja z odpadnimi FFS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KOČNI UPORABNIK: 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chemeClr val="accent1">
                    <a:lumMod val="75000"/>
                  </a:schemeClr>
                </a:solidFill>
              </a:rPr>
              <a:t>pravilno očiščena prodajna embalaža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chemeClr val="accent1">
                    <a:lumMod val="75000"/>
                  </a:schemeClr>
                </a:solidFill>
              </a:rPr>
              <a:t>odp. FFS </a:t>
            </a:r>
            <a:r>
              <a:rPr lang="sl-SI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„ne v črno kanto“ (ne kot mešani komunalni odp.!)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IJS/distributer/zbiralec (paziti, da se ne mešajo z drugimi odp.)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DISTRIBUTER: 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chemeClr val="accent1">
                    <a:lumMod val="75000"/>
                  </a:schemeClr>
                </a:solidFill>
              </a:rPr>
              <a:t>02 01 08* (obvestilo KU, ureditev prodajnega mesta)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chemeClr val="accent1">
                    <a:lumMod val="75000"/>
                  </a:schemeClr>
                </a:solidFill>
              </a:rPr>
              <a:t>potrditev prevzema (ime KU, datum, količina in št. odpadka)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chemeClr val="accent1">
                    <a:lumMod val="75000"/>
                  </a:schemeClr>
                </a:solidFill>
              </a:rPr>
              <a:t>oddati zbiralcu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IJS: 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chemeClr val="accent1">
                    <a:lumMod val="75000"/>
                  </a:schemeClr>
                </a:solidFill>
              </a:rPr>
              <a:t>20 01 19* </a:t>
            </a:r>
            <a:r>
              <a:rPr lang="sl-SI" i="1" dirty="0">
                <a:solidFill>
                  <a:schemeClr val="accent1">
                    <a:lumMod val="75000"/>
                  </a:schemeClr>
                </a:solidFill>
              </a:rPr>
              <a:t>(če v meš. kom. odp. </a:t>
            </a:r>
            <a:r>
              <a:rPr lang="sl-SI" i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vse skupaj nevarni odpadek!!!)</a:t>
            </a:r>
            <a:endParaRPr lang="sl-SI" i="1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chemeClr val="accent1">
                    <a:lumMod val="75000"/>
                  </a:schemeClr>
                </a:solidFill>
              </a:rPr>
              <a:t>premične zbiralnice/zbiralnice nev. frakcij 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chemeClr val="accent1">
                    <a:lumMod val="75000"/>
                  </a:schemeClr>
                </a:solidFill>
              </a:rPr>
              <a:t>oddati zbiralcu</a:t>
            </a: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endParaRPr lang="sl-SI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i="1" dirty="0">
              <a:solidFill>
                <a:schemeClr val="tx2"/>
              </a:solidFill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75A407C3-AA27-2B40-C297-7AB8DADCEC0D}"/>
              </a:ext>
            </a:extLst>
          </p:cNvPr>
          <p:cNvSpPr txBox="1"/>
          <p:nvPr/>
        </p:nvSpPr>
        <p:spPr>
          <a:xfrm>
            <a:off x="8664135" y="1395014"/>
            <a:ext cx="233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3" name="Označba mesta vsebine 5">
            <a:extLst>
              <a:ext uri="{FF2B5EF4-FFF2-40B4-BE49-F238E27FC236}">
                <a16:creationId xmlns:a16="http://schemas.microsoft.com/office/drawing/2014/main" id="{D585A3D3-D011-93AE-8C66-909312F5C88B}"/>
              </a:ext>
            </a:extLst>
          </p:cNvPr>
          <p:cNvSpPr txBox="1">
            <a:spLocks/>
          </p:cNvSpPr>
          <p:nvPr/>
        </p:nvSpPr>
        <p:spPr>
          <a:xfrm>
            <a:off x="7413811" y="1579681"/>
            <a:ext cx="4450723" cy="3064038"/>
          </a:xfrm>
          <a:prstGeom prst="rect">
            <a:avLst/>
          </a:prstGeom>
          <a:ln w="22225">
            <a:solidFill>
              <a:srgbClr val="C00000"/>
            </a:solidFill>
          </a:ln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400" b="1" dirty="0">
                <a:solidFill>
                  <a:srgbClr val="990000"/>
                </a:solidFill>
              </a:rPr>
              <a:t>PREKRŠKI: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rgbClr val="990000"/>
                </a:solidFill>
              </a:rPr>
              <a:t>PROIZVAJALEC: </a:t>
            </a:r>
            <a:r>
              <a:rPr lang="sl-SI" sz="2000" dirty="0">
                <a:solidFill>
                  <a:srgbClr val="990000"/>
                </a:solidFill>
                <a:sym typeface="Wingdings" panose="05000000000000000000" pitchFamily="2" charset="2"/>
              </a:rPr>
              <a:t>12.000 € -120.000 €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rgbClr val="990000"/>
                </a:solidFill>
                <a:sym typeface="Wingdings" panose="05000000000000000000" pitchFamily="2" charset="2"/>
              </a:rPr>
              <a:t>Ni v shemi FFS (neupoštevanje PRO)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rgbClr val="990000"/>
                </a:solidFill>
                <a:sym typeface="Wingdings" panose="05000000000000000000" pitchFamily="2" charset="2"/>
              </a:rPr>
              <a:t>Ni v evidenci, nima Načrta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rgbClr val="990000"/>
                </a:solidFill>
                <a:sym typeface="Wingdings" panose="05000000000000000000" pitchFamily="2" charset="2"/>
              </a:rPr>
              <a:t>Ne javi sprememb nosilcu sheme FFS</a:t>
            </a:r>
            <a:endParaRPr lang="sl-SI" sz="1600" dirty="0">
              <a:solidFill>
                <a:srgbClr val="990000"/>
              </a:solidFill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rgbClr val="990000"/>
                </a:solidFill>
              </a:rPr>
              <a:t>DISTRIBUTER: 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rgbClr val="990000"/>
                </a:solidFill>
                <a:sym typeface="Wingdings" panose="05000000000000000000" pitchFamily="2" charset="2"/>
              </a:rPr>
              <a:t>12.000 € -120.000 €, če v nasprotju z obveznostmi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sl-SI" sz="1600" dirty="0">
                <a:solidFill>
                  <a:srgbClr val="990000"/>
                </a:solidFill>
                <a:sym typeface="Wingdings" panose="05000000000000000000" pitchFamily="2" charset="2"/>
              </a:rPr>
              <a:t>4.000 € - 40.000 €, če ne obvešča KU in ne uredi prodajnega mesta</a:t>
            </a:r>
            <a:endParaRPr lang="sl-SI" sz="2000" dirty="0">
              <a:solidFill>
                <a:srgbClr val="990000"/>
              </a:solidFill>
            </a:endParaRP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endParaRPr lang="sl-SI" sz="2400" b="1" dirty="0">
              <a:solidFill>
                <a:srgbClr val="990000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i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3E29B-CC87-26C4-F5DB-E2CFECDD9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740F7C-53CF-7017-0393-2A44278D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25613"/>
            <a:ext cx="11328000" cy="432000"/>
          </a:xfrm>
        </p:spPr>
        <p:txBody>
          <a:bodyPr/>
          <a:lstStyle/>
          <a:p>
            <a:r>
              <a:rPr lang="sl-SI" sz="28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Uredba o embalaži in odpadni embalaži 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29FA6DC0-0C74-628F-D68F-88EE9CCD024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8</a:t>
            </a:fld>
            <a:endParaRPr lang="sl-SI" noProof="0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986FA613-D656-1B22-5835-D55732337FA4}"/>
              </a:ext>
            </a:extLst>
          </p:cNvPr>
          <p:cNvSpPr txBox="1"/>
          <p:nvPr/>
        </p:nvSpPr>
        <p:spPr>
          <a:xfrm>
            <a:off x="312706" y="783953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Uradni list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RS,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 št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 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54/21, 208/21, 44/22 – ZVO-2 in 120/22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2050" name="Picture 2" descr="Primeri embalaže">
            <a:extLst>
              <a:ext uri="{FF2B5EF4-FFF2-40B4-BE49-F238E27FC236}">
                <a16:creationId xmlns:a16="http://schemas.microsoft.com/office/drawing/2014/main" id="{7286EBC2-3910-EF82-989F-3DAF2D9EC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82" y="264847"/>
            <a:ext cx="3314118" cy="220941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7475F330-02AD-AC5D-C51D-B03F9B6911E7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10167569" y="2535025"/>
            <a:ext cx="1808431" cy="123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800" i="1" dirty="0"/>
              <a:t>VIR: </a:t>
            </a:r>
            <a:r>
              <a:rPr lang="sl-SI" sz="800" i="1" dirty="0">
                <a:hlinkClick r:id="rId3"/>
              </a:rPr>
              <a:t>https://www.mojiodpadki.si</a:t>
            </a:r>
            <a:r>
              <a:rPr lang="sl-SI" sz="800" i="1" dirty="0"/>
              <a:t>, 12.11.2025</a:t>
            </a:r>
          </a:p>
        </p:txBody>
      </p:sp>
      <p:sp>
        <p:nvSpPr>
          <p:cNvPr id="4" name="Označba mesta vsebine 5">
            <a:extLst>
              <a:ext uri="{FF2B5EF4-FFF2-40B4-BE49-F238E27FC236}">
                <a16:creationId xmlns:a16="http://schemas.microsoft.com/office/drawing/2014/main" id="{219D9D45-12FF-896D-7C2D-60110C9A869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2706" y="1279988"/>
            <a:ext cx="8963025" cy="49878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EMBALAŽA = PRO proizvod </a:t>
            </a: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sl-SI" sz="2800" b="1" u="sng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Shema OE </a:t>
            </a:r>
            <a:r>
              <a:rPr lang="sl-SI" sz="2400" b="1" u="sng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(DROE)</a:t>
            </a:r>
            <a:endParaRPr lang="sl-SI" sz="24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Odpadna embalaža: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15 01 xx – razvrščanje glede na emb. material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Nevarna odp. embalaža – 15 01 10* in 15 01 11*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Ravnanje z nevarno odp. emb. občutno dražje (5-10x)!</a:t>
            </a: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Definicije: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Proizvajalec = embalažo oz. embalirane izdelke daje na trg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Komunalna in nekomunalna odpadna embalaža</a:t>
            </a: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OBVEZNOSTI PROIZVAJALCEV: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Finančna in organizacijska odgovornost za ravnanje z odpadno embalažo!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Evidenca proizvajalcev, evidenca dane embalaže na trg </a:t>
            </a: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Prekrški: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4.000 € 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sl-SI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30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C95FE-6F12-E723-2BE5-18ADBE0ED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640598-9144-8519-3B78-E575296A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800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Evropska uredba 2025/40 o embalaži in odp. embalaži  </a:t>
            </a:r>
            <a:r>
              <a:rPr lang="sl-SI" sz="2800" i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(PPWR uredba) </a:t>
            </a: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FF52778-D583-3169-BC93-9995756A67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endParaRPr lang="sl-SI" noProof="0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89FE198B-94F6-2242-EE16-1F1867AD233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l-SI" noProof="0" smtClean="0"/>
              <a:pPr rtl="0"/>
              <a:t>9</a:t>
            </a:fld>
            <a:endParaRPr lang="sl-SI" noProof="0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CEB8A99-5FD7-C353-4A02-32E9EA968FF5}"/>
              </a:ext>
            </a:extLst>
          </p:cNvPr>
          <p:cNvSpPr txBox="1"/>
          <p:nvPr/>
        </p:nvSpPr>
        <p:spPr>
          <a:xfrm>
            <a:off x="535316" y="811159"/>
            <a:ext cx="9959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sl-SI" sz="1400" dirty="0">
                <a:solidFill>
                  <a:schemeClr val="accent1">
                    <a:lumMod val="75000"/>
                  </a:schemeClr>
                </a:solidFill>
              </a:rPr>
              <a:t>Uredba (EU) 2025/40 Evropskega parlamenta in Sveta z dne 19. decembra 2024 o embalaži in odpadni embalaži, spremembi Uredbe (EU) 2019/1020 in Direktive (EU) 2019/904 ter razveljavitvi Direktive 94/62/ES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0" name="Označba mesta vsebine 5">
            <a:extLst>
              <a:ext uri="{FF2B5EF4-FFF2-40B4-BE49-F238E27FC236}">
                <a16:creationId xmlns:a16="http://schemas.microsoft.com/office/drawing/2014/main" id="{5569C436-46A8-23DE-9E9A-321EA0824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88" y="1524000"/>
            <a:ext cx="8350906" cy="3594847"/>
          </a:xfrm>
        </p:spPr>
        <p:txBody>
          <a:bodyPr/>
          <a:lstStyle/>
          <a:p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Embalaža = PRO proizvod!</a:t>
            </a:r>
          </a:p>
          <a:p>
            <a:pPr>
              <a:spcBef>
                <a:spcPts val="60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12.08.2026</a:t>
            </a:r>
          </a:p>
          <a:p>
            <a:pPr>
              <a:spcBef>
                <a:spcPts val="600"/>
              </a:spcBef>
            </a:pPr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Velja za vso embalažo, ne glede na embalažni material </a:t>
            </a:r>
          </a:p>
          <a:p>
            <a:pPr>
              <a:spcBef>
                <a:spcPts val="600"/>
              </a:spcBef>
            </a:pPr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Velja za vso odpadno embalažo, ne glede na mesto nastanka </a:t>
            </a:r>
          </a:p>
          <a:p>
            <a:pPr>
              <a:spcBef>
                <a:spcPts val="600"/>
              </a:spcBef>
            </a:pP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FINANČNI PRISPEVKI PROIZVAJALCA: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Ločeno zbiranje, prevoz, obdelava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Informiranje javnosti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Sistem poročanja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Označevanje zabojnikov za zbiranje odpadne embalaže</a:t>
            </a:r>
          </a:p>
          <a:p>
            <a:pPr lvl="1">
              <a:spcBef>
                <a:spcPts val="300"/>
              </a:spcBef>
            </a:pPr>
            <a:r>
              <a:rPr lang="sl-SI" sz="2000" dirty="0">
                <a:solidFill>
                  <a:schemeClr val="accent1">
                    <a:lumMod val="75000"/>
                  </a:schemeClr>
                </a:solidFill>
              </a:rPr>
              <a:t>Sortirne analize mešanih komunalnih odpadkov</a:t>
            </a:r>
          </a:p>
          <a:p>
            <a:endParaRPr lang="sl-SI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40A8B22B-54DA-78B7-D271-6F9D89092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88" y="5463824"/>
            <a:ext cx="8059275" cy="13065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CB91F771-C41A-2667-D7BF-B6671BB00E8F}"/>
              </a:ext>
            </a:extLst>
          </p:cNvPr>
          <p:cNvSpPr txBox="1"/>
          <p:nvPr/>
        </p:nvSpPr>
        <p:spPr>
          <a:xfrm>
            <a:off x="6315120" y="5474553"/>
            <a:ext cx="210694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800" i="1" dirty="0"/>
              <a:t>VIR: </a:t>
            </a:r>
            <a:r>
              <a:rPr lang="sl-SI" sz="800" i="1" dirty="0">
                <a:hlinkClick r:id="rId3"/>
              </a:rPr>
              <a:t>https://si.bloombergadria.com/</a:t>
            </a:r>
            <a:r>
              <a:rPr lang="sl-SI" sz="800" i="1" dirty="0"/>
              <a:t>, 12.11.2025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F32FDAEC-C74B-B7F4-83C7-6F12C5B47903}"/>
              </a:ext>
            </a:extLst>
          </p:cNvPr>
          <p:cNvSpPr txBox="1"/>
          <p:nvPr/>
        </p:nvSpPr>
        <p:spPr>
          <a:xfrm>
            <a:off x="7651376" y="3326256"/>
            <a:ext cx="2124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solidFill>
                  <a:srgbClr val="990000"/>
                </a:solidFill>
              </a:rPr>
              <a:t>FULL-COST sistem</a:t>
            </a:r>
          </a:p>
        </p:txBody>
      </p:sp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84A99BD2-B724-197F-0979-93427F200E07}"/>
              </a:ext>
            </a:extLst>
          </p:cNvPr>
          <p:cNvSpPr/>
          <p:nvPr/>
        </p:nvSpPr>
        <p:spPr>
          <a:xfrm flipV="1">
            <a:off x="5136776" y="3510108"/>
            <a:ext cx="2384611" cy="250994"/>
          </a:xfrm>
          <a:prstGeom prst="rightArrow">
            <a:avLst>
              <a:gd name="adj1" fmla="val 50000"/>
              <a:gd name="adj2" fmla="val 171329"/>
            </a:avLst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498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theme/theme1.xml><?xml version="1.0" encoding="utf-8"?>
<a:theme xmlns:a="http://schemas.openxmlformats.org/drawingml/2006/main" name="Officeova tema">
  <a:themeElements>
    <a:clrScheme name="Zelena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702_TF16411250.potx" id="{1B4542C4-4FE0-4B97-B559-D0D777C0CB29}" vid="{E2756498-BA55-45BF-AD5F-F232BB0BC84A}"/>
    </a:ext>
  </a:extLst>
</a:theme>
</file>

<file path=ppt/theme/theme2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218FC-8412-44B9-9E82-D51F1F531141}">
  <ds:schemaRefs>
    <ds:schemaRef ds:uri="http://schemas.openxmlformats.org/package/2006/metadata/core-properties"/>
    <ds:schemaRef ds:uri="6dc4bcd6-49db-4c07-9060-8acfc67cef9f"/>
    <ds:schemaRef ds:uri="http://purl.org/dc/elements/1.1/"/>
    <ds:schemaRef ds:uri="http://schemas.microsoft.com/office/2006/metadata/properties"/>
    <ds:schemaRef ds:uri="http://purl.org/dc/terms/"/>
    <ds:schemaRef ds:uri="http://schemas.microsoft.com/sharepoint/v3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fb0879af-3eba-417a-a55a-ffe6dcd6ca7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Živahna poslovna predstavitev</Template>
  <TotalTime>31091</TotalTime>
  <Words>1772</Words>
  <Application>Microsoft Office PowerPoint</Application>
  <PresentationFormat>Widescreen</PresentationFormat>
  <Paragraphs>287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Candara</vt:lpstr>
      <vt:lpstr>Corbel</vt:lpstr>
      <vt:lpstr>Times New Roman</vt:lpstr>
      <vt:lpstr>Wingdings</vt:lpstr>
      <vt:lpstr>Officeova tema</vt:lpstr>
      <vt:lpstr>RAVNANJE Z ODP. FFS in ODP. EMB. FFS  Sistem proizvajalčeve razširjene odgovornosti (PRO)  in  nova embalažna uredba (PPWR)</vt:lpstr>
      <vt:lpstr>VSEBINA</vt:lpstr>
      <vt:lpstr>ZAKONODAJA</vt:lpstr>
      <vt:lpstr>Zakon o varstvu okolja (ZVO-2)</vt:lpstr>
      <vt:lpstr>Uredba o odpadkih  (usklajena z evropsko WFD!)</vt:lpstr>
      <vt:lpstr>Uredba o ravnanju z odpadnimi FFS, ki vsebujejo nevarne snovi  (1) </vt:lpstr>
      <vt:lpstr>Uredba o ravnanju z odpadnimi FFS, ki vsebujejo nevarne snovi  (2) </vt:lpstr>
      <vt:lpstr>Uredba o embalaži in odpadni embalaži </vt:lpstr>
      <vt:lpstr>Evropska uredba 2025/40 o embalaži in odp. embalaži  (PPWR uredba) </vt:lpstr>
      <vt:lpstr>KONCEPT  PRO-sistema</vt:lpstr>
      <vt:lpstr>SHEMA  FFS </vt:lpstr>
      <vt:lpstr>UPRAVLJANJE  FFS-SHEME</vt:lpstr>
      <vt:lpstr>SISTEM  ZNOTRAJ  SISTEMA (odpadna embalaža FFS)</vt:lpstr>
      <vt:lpstr>NAROČANJE ODVOZOV</vt:lpstr>
      <vt:lpstr>Odpadna FFS      Odp. embalaža FFS</vt:lpstr>
      <vt:lpstr>IZZIVI  IZ  PRAKSE</vt:lpstr>
      <vt:lpstr>Namesto ZAKLJUČKOV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SLOPAK</dc:title>
  <dc:creator>Tjaša Kranjec</dc:creator>
  <cp:lastModifiedBy>Katja Kresse</cp:lastModifiedBy>
  <cp:revision>525</cp:revision>
  <cp:lastPrinted>2022-05-10T11:33:41Z</cp:lastPrinted>
  <dcterms:created xsi:type="dcterms:W3CDTF">2021-02-02T12:23:41Z</dcterms:created>
  <dcterms:modified xsi:type="dcterms:W3CDTF">2025-11-13T18:45:05Z</dcterms:modified>
</cp:coreProperties>
</file>